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 showSpecialPlsOnTitleSld="0">
  <p:sldMasterIdLst>
    <p:sldMasterId id="2147483648" r:id="rId5"/>
    <p:sldMasterId id="2147483659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</p:sldIdLst>
  <p:sldSz cy="6858000" cx="9144000"/>
  <p:notesSz cx="6797675" cy="992662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39" roundtripDataSignature="AMtx7mgDn3ZZOYCHej0gG1vOwXDUsoo6v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76762896-B892-4A64-BE87-A3E6E889E543}">
  <a:tblStyle styleId="{76762896-B892-4A64-BE87-A3E6E889E543}" styleName="Table_0">
    <a:wholeTbl>
      <a:tcTxStyle b="off" i="off">
        <a:font>
          <a:latin typeface="Arial"/>
          <a:ea typeface="Arial"/>
          <a:cs typeface="Arial"/>
        </a:font>
        <a:srgbClr val="000000"/>
      </a:tcTx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3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2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31" Type="http://schemas.openxmlformats.org/officeDocument/2006/relationships/slide" Target="slides/slide24.xml"/><Relationship Id="rId30" Type="http://schemas.openxmlformats.org/officeDocument/2006/relationships/slide" Target="slides/slide23.xml"/><Relationship Id="rId11" Type="http://schemas.openxmlformats.org/officeDocument/2006/relationships/slide" Target="slides/slide4.xml"/><Relationship Id="rId33" Type="http://schemas.openxmlformats.org/officeDocument/2006/relationships/slide" Target="slides/slide26.xml"/><Relationship Id="rId10" Type="http://schemas.openxmlformats.org/officeDocument/2006/relationships/slide" Target="slides/slide3.xml"/><Relationship Id="rId32" Type="http://schemas.openxmlformats.org/officeDocument/2006/relationships/slide" Target="slides/slide25.xml"/><Relationship Id="rId13" Type="http://schemas.openxmlformats.org/officeDocument/2006/relationships/slide" Target="slides/slide6.xml"/><Relationship Id="rId35" Type="http://schemas.openxmlformats.org/officeDocument/2006/relationships/slide" Target="slides/slide28.xml"/><Relationship Id="rId12" Type="http://schemas.openxmlformats.org/officeDocument/2006/relationships/slide" Target="slides/slide5.xml"/><Relationship Id="rId34" Type="http://schemas.openxmlformats.org/officeDocument/2006/relationships/slide" Target="slides/slide27.xml"/><Relationship Id="rId15" Type="http://schemas.openxmlformats.org/officeDocument/2006/relationships/slide" Target="slides/slide8.xml"/><Relationship Id="rId37" Type="http://schemas.openxmlformats.org/officeDocument/2006/relationships/slide" Target="slides/slide30.xml"/><Relationship Id="rId14" Type="http://schemas.openxmlformats.org/officeDocument/2006/relationships/slide" Target="slides/slide7.xml"/><Relationship Id="rId36" Type="http://schemas.openxmlformats.org/officeDocument/2006/relationships/slide" Target="slides/slide29.xml"/><Relationship Id="rId17" Type="http://schemas.openxmlformats.org/officeDocument/2006/relationships/slide" Target="slides/slide10.xml"/><Relationship Id="rId39" Type="http://customschemas.google.com/relationships/presentationmetadata" Target="metadata"/><Relationship Id="rId16" Type="http://schemas.openxmlformats.org/officeDocument/2006/relationships/slide" Target="slides/slide9.xml"/><Relationship Id="rId38" Type="http://schemas.openxmlformats.org/officeDocument/2006/relationships/slide" Target="slides/slide31.xml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49687" y="0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429750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49687" y="9429750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omic Sans MS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1" name="Google Shape;161;p1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8" name="Google Shape;168;p2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3:notes"/>
          <p:cNvSpPr txBox="1"/>
          <p:nvPr>
            <p:ph idx="1" type="body"/>
          </p:nvPr>
        </p:nvSpPr>
        <p:spPr>
          <a:xfrm>
            <a:off x="679450" y="4776787"/>
            <a:ext cx="5438700" cy="39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5" name="Google Shape;175;p3:notes"/>
          <p:cNvSpPr/>
          <p:nvPr>
            <p:ph idx="2" type="sldImg"/>
          </p:nvPr>
        </p:nvSpPr>
        <p:spPr>
          <a:xfrm>
            <a:off x="1165225" y="1241425"/>
            <a:ext cx="4467300" cy="3349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4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2" name="Google Shape;182;p4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5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9" name="Google Shape;189;p5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6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6" name="Google Shape;196;p6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7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4" name="Google Shape;204;p7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8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1" name="Google Shape;211;p8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9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7" name="Google Shape;217;p9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0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6" name="Google Shape;226;p10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3c5e048a9b2_1_5:notes"/>
          <p:cNvSpPr txBox="1"/>
          <p:nvPr>
            <p:ph idx="1" type="body"/>
          </p:nvPr>
        </p:nvSpPr>
        <p:spPr>
          <a:xfrm>
            <a:off x="679450" y="4776787"/>
            <a:ext cx="5438700" cy="39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4" name="Google Shape;234;g3c5e048a9b2_1_5:notes"/>
          <p:cNvSpPr/>
          <p:nvPr>
            <p:ph idx="2" type="sldImg"/>
          </p:nvPr>
        </p:nvSpPr>
        <p:spPr>
          <a:xfrm>
            <a:off x="1165225" y="1241425"/>
            <a:ext cx="4467300" cy="3349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3c5e048a9b2_1_13:notes"/>
          <p:cNvSpPr txBox="1"/>
          <p:nvPr>
            <p:ph idx="1" type="body"/>
          </p:nvPr>
        </p:nvSpPr>
        <p:spPr>
          <a:xfrm>
            <a:off x="679450" y="4776787"/>
            <a:ext cx="5438700" cy="39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2" name="Google Shape;242;g3c5e048a9b2_1_13:notes"/>
          <p:cNvSpPr/>
          <p:nvPr>
            <p:ph idx="2" type="sldImg"/>
          </p:nvPr>
        </p:nvSpPr>
        <p:spPr>
          <a:xfrm>
            <a:off x="1165225" y="1241425"/>
            <a:ext cx="4467300" cy="3349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1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0" name="Google Shape;250;p11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2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8" name="Google Shape;258;p12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3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6" name="Google Shape;266;p13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4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4" name="Google Shape;274;p14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5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1" name="Google Shape;281;p15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6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2" name="Google Shape;292;p16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7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9" name="Google Shape;299;p17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8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6" name="Google Shape;306;p18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19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4" name="Google Shape;314;p19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20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2" name="Google Shape;322;p20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1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0" name="Google Shape;330;p21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22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7" name="Google Shape;337;p22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23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5" name="Google Shape;345;p23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24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3" name="Google Shape;353;p24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25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0" name="Google Shape;360;p25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26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8" name="Google Shape;368;p26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g21a33601231_1_0:notes"/>
          <p:cNvSpPr txBox="1"/>
          <p:nvPr>
            <p:ph idx="1" type="body"/>
          </p:nvPr>
        </p:nvSpPr>
        <p:spPr>
          <a:xfrm>
            <a:off x="679450" y="4776787"/>
            <a:ext cx="5438700" cy="39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9" name="Google Shape;379;g21a33601231_1_0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21a33601231_1_11:notes"/>
          <p:cNvSpPr txBox="1"/>
          <p:nvPr>
            <p:ph idx="1" type="body"/>
          </p:nvPr>
        </p:nvSpPr>
        <p:spPr>
          <a:xfrm>
            <a:off x="679450" y="4776787"/>
            <a:ext cx="5438700" cy="39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87" name="Google Shape;387;g21a33601231_1_11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27:notes"/>
          <p:cNvSpPr txBox="1"/>
          <p:nvPr>
            <p:ph idx="1" type="body"/>
          </p:nvPr>
        </p:nvSpPr>
        <p:spPr>
          <a:xfrm>
            <a:off x="679450" y="4776787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6" name="Google Shape;396;p27:notes"/>
          <p:cNvSpPr/>
          <p:nvPr>
            <p:ph idx="2" type="sldImg"/>
          </p:nvPr>
        </p:nvSpPr>
        <p:spPr>
          <a:xfrm>
            <a:off x="1165225" y="1241425"/>
            <a:ext cx="44672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空白" type="blank">
  <p:cSld name="BLANK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9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9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29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標題及物件" type="obj">
  <p:cSld name="OBJEC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0"/>
          <p:cNvSpPr txBox="1"/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0"/>
          <p:cNvSpPr txBox="1"/>
          <p:nvPr>
            <p:ph idx="1" type="body"/>
          </p:nvPr>
        </p:nvSpPr>
        <p:spPr>
          <a:xfrm>
            <a:off x="685800" y="1828800"/>
            <a:ext cx="7696200" cy="36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8" name="Google Shape;68;p30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30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0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直排標題及文字" type="vertTitleAndTx">
  <p:cSld name="VERTICAL_TITLE_AND_VERTICAL_TEXT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33"/>
          <p:cNvSpPr txBox="1"/>
          <p:nvPr>
            <p:ph type="title"/>
          </p:nvPr>
        </p:nvSpPr>
        <p:spPr>
          <a:xfrm rot="5400000">
            <a:off x="4752975" y="1857375"/>
            <a:ext cx="5334000" cy="1924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33"/>
          <p:cNvSpPr txBox="1"/>
          <p:nvPr>
            <p:ph idx="1" type="body"/>
          </p:nvPr>
        </p:nvSpPr>
        <p:spPr>
          <a:xfrm rot="5400000">
            <a:off x="828675" y="9525"/>
            <a:ext cx="5334000" cy="56197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4" name="Google Shape;74;p33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33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3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標題及直排文字" type="vertTx">
  <p:cSld name="VERTICAL_TEXT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34"/>
          <p:cNvSpPr txBox="1"/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34"/>
          <p:cNvSpPr txBox="1"/>
          <p:nvPr>
            <p:ph idx="1" type="body"/>
          </p:nvPr>
        </p:nvSpPr>
        <p:spPr>
          <a:xfrm rot="5400000">
            <a:off x="2705100" y="-190500"/>
            <a:ext cx="3657600" cy="769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0" name="Google Shape;80;p34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34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34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含標題的圖片" type="picTx">
  <p:cSld name="PICTURE_WITH_CAPTION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35"/>
          <p:cNvSpPr txBox="1"/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35"/>
          <p:cNvSpPr/>
          <p:nvPr>
            <p:ph idx="2" type="pic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35"/>
          <p:cNvSpPr txBox="1"/>
          <p:nvPr>
            <p:ph idx="1" type="body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sz="1600"/>
            </a:lvl1pPr>
            <a:lvl2pPr indent="-228600" lvl="1" marL="914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sz="1400"/>
            </a:lvl2pPr>
            <a:lvl3pPr indent="-228600" lvl="2" marL="1371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mic Sans MS"/>
              <a:buNone/>
              <a:defRPr sz="1200"/>
            </a:lvl3pPr>
            <a:lvl4pPr indent="-228600" lvl="3" marL="18288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omic Sans MS"/>
              <a:buNone/>
              <a:defRPr sz="1000"/>
            </a:lvl4pPr>
            <a:lvl5pPr indent="-228600" lvl="4" marL="22860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omic Sans MS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7" name="Google Shape;87;p35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35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35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含標題的內容" type="objTx">
  <p:cSld name="OBJECT_WITH_CAPTION_TEXT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6"/>
          <p:cNvSpPr txBox="1"/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36"/>
          <p:cNvSpPr txBox="1"/>
          <p:nvPr>
            <p:ph idx="1" type="body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»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93" name="Google Shape;93;p36"/>
          <p:cNvSpPr txBox="1"/>
          <p:nvPr>
            <p:ph idx="2" type="body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sz="1600"/>
            </a:lvl1pPr>
            <a:lvl2pPr indent="-228600" lvl="1" marL="914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sz="1400"/>
            </a:lvl2pPr>
            <a:lvl3pPr indent="-228600" lvl="2" marL="1371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omic Sans MS"/>
              <a:buNone/>
              <a:defRPr sz="1200"/>
            </a:lvl3pPr>
            <a:lvl4pPr indent="-228600" lvl="3" marL="18288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omic Sans MS"/>
              <a:buNone/>
              <a:defRPr sz="1000"/>
            </a:lvl4pPr>
            <a:lvl5pPr indent="-228600" lvl="4" marL="22860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omic Sans MS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94" name="Google Shape;94;p36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36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36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只有標題" type="titleOnly">
  <p:cSld name="TITLE_ONLY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7"/>
          <p:cNvSpPr txBox="1"/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37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37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37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比對" type="twoTxTwoObj">
  <p:cSld name="TWO_OBJECTS_WITH_TEXT"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8"/>
          <p:cNvSpPr txBox="1"/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38"/>
          <p:cNvSpPr txBox="1"/>
          <p:nvPr>
            <p:ph idx="1" type="body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05" name="Google Shape;105;p38"/>
          <p:cNvSpPr txBox="1"/>
          <p:nvPr>
            <p:ph idx="2" type="body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06" name="Google Shape;106;p38"/>
          <p:cNvSpPr txBox="1"/>
          <p:nvPr>
            <p:ph idx="3" type="body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07" name="Google Shape;107;p38"/>
          <p:cNvSpPr txBox="1"/>
          <p:nvPr>
            <p:ph idx="4" type="body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08" name="Google Shape;108;p38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38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38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兩項物件" type="twoObj">
  <p:cSld name="TWO_OBJECTS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39"/>
          <p:cNvSpPr txBox="1"/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39"/>
          <p:cNvSpPr txBox="1"/>
          <p:nvPr>
            <p:ph idx="1" type="body"/>
          </p:nvPr>
        </p:nvSpPr>
        <p:spPr>
          <a:xfrm>
            <a:off x="685800" y="1828800"/>
            <a:ext cx="3771900" cy="36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4" name="Google Shape;114;p39"/>
          <p:cNvSpPr txBox="1"/>
          <p:nvPr>
            <p:ph idx="2" type="body"/>
          </p:nvPr>
        </p:nvSpPr>
        <p:spPr>
          <a:xfrm>
            <a:off x="4610100" y="1828800"/>
            <a:ext cx="3771900" cy="36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5" name="Google Shape;115;p39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39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39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章節標題" type="secHead">
  <p:cSld name="SECTION_HEADER"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0"/>
          <p:cNvSpPr txBox="1"/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0" name="Google Shape;120;p40"/>
          <p:cNvSpPr txBox="1"/>
          <p:nvPr>
            <p:ph idx="1" type="body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  <a:defRPr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None/>
              <a:defRPr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  <a:defRPr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omic Sans MS"/>
              <a:buNone/>
              <a:defRPr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21" name="Google Shape;121;p40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40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40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標題投影片" type="title">
  <p:cSld name="TITLE"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2"/>
          <p:cNvSpPr txBox="1"/>
          <p:nvPr>
            <p:ph type="ctrTitle"/>
          </p:nvPr>
        </p:nvSpPr>
        <p:spPr>
          <a:xfrm>
            <a:off x="1371600" y="1511300"/>
            <a:ext cx="6400800" cy="2273300"/>
          </a:xfrm>
          <a:prstGeom prst="rect">
            <a:avLst/>
          </a:prstGeom>
          <a:noFill/>
          <a:ln>
            <a:noFill/>
          </a:ln>
          <a:effectLst>
            <a:outerShdw rotWithShape="0" algn="ctr" dir="2021404" dist="45791">
              <a:schemeClr val="lt2"/>
            </a:outerShdw>
          </a:effectLst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32"/>
          <p:cNvSpPr txBox="1"/>
          <p:nvPr>
            <p:ph idx="1" type="subTitle"/>
          </p:nvPr>
        </p:nvSpPr>
        <p:spPr>
          <a:xfrm>
            <a:off x="1549400" y="4051300"/>
            <a:ext cx="6032500" cy="100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None/>
              <a:defRPr sz="2800"/>
            </a:lvl1pPr>
            <a:lvl2pPr lvl="1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lvl="2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lvl="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56" name="Google Shape;156;p3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7" name="Google Shape;157;p32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8" name="Google Shape;158;p3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8"/>
          <p:cNvSpPr/>
          <p:nvPr/>
        </p:nvSpPr>
        <p:spPr>
          <a:xfrm rot="-3180000">
            <a:off x="7777956" y="-15081"/>
            <a:ext cx="1162050" cy="2084387"/>
          </a:xfrm>
          <a:custGeom>
            <a:rect b="b" l="l" r="r" t="t"/>
            <a:pathLst>
              <a:path extrusionOk="0" h="3686" w="2903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" name="Google Shape;11;p28"/>
          <p:cNvSpPr txBox="1"/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12" name="Google Shape;12;p28"/>
          <p:cNvSpPr txBox="1"/>
          <p:nvPr>
            <p:ph idx="1" type="body"/>
          </p:nvPr>
        </p:nvSpPr>
        <p:spPr>
          <a:xfrm>
            <a:off x="685800" y="1828800"/>
            <a:ext cx="7696200" cy="36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  <a:defRPr b="0" i="0" sz="32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–"/>
              <a:defRPr b="0" i="0" sz="2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•"/>
              <a:defRPr b="0" i="0" sz="2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–"/>
              <a:defRPr b="0" i="0" sz="2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»"/>
              <a:defRPr b="0" i="0" sz="2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13" name="Google Shape;13;p28"/>
          <p:cNvSpPr txBox="1"/>
          <p:nvPr>
            <p:ph idx="10" type="dt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14" name="Google Shape;14;p28"/>
          <p:cNvSpPr txBox="1"/>
          <p:nvPr>
            <p:ph idx="11" type="ftr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15" name="Google Shape;15;p28"/>
          <p:cNvSpPr txBox="1"/>
          <p:nvPr>
            <p:ph idx="12" type="sldNum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16;p28"/>
          <p:cNvSpPr/>
          <p:nvPr/>
        </p:nvSpPr>
        <p:spPr>
          <a:xfrm rot="-3180000">
            <a:off x="7865268" y="24606"/>
            <a:ext cx="1165225" cy="2097087"/>
          </a:xfrm>
          <a:custGeom>
            <a:rect b="b" l="l" r="r" t="t"/>
            <a:pathLst>
              <a:path extrusionOk="0" h="3703" w="2911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" name="Google Shape;17;p28"/>
          <p:cNvSpPr/>
          <p:nvPr/>
        </p:nvSpPr>
        <p:spPr>
          <a:xfrm rot="-3180000">
            <a:off x="7831137" y="192087"/>
            <a:ext cx="1025525" cy="1571625"/>
          </a:xfrm>
          <a:custGeom>
            <a:rect b="b" l="l" r="r" t="t"/>
            <a:pathLst>
              <a:path extrusionOk="0" h="2777" w="2561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18" name="Google Shape;18;p28"/>
          <p:cNvGrpSpPr/>
          <p:nvPr/>
        </p:nvGrpSpPr>
        <p:grpSpPr>
          <a:xfrm>
            <a:off x="7937" y="5540375"/>
            <a:ext cx="1784350" cy="1246187"/>
            <a:chOff x="5" y="3490"/>
            <a:chExt cx="1124" cy="785"/>
          </a:xfrm>
        </p:grpSpPr>
        <p:sp>
          <p:nvSpPr>
            <p:cNvPr id="19" name="Google Shape;19;p28"/>
            <p:cNvSpPr/>
            <p:nvPr/>
          </p:nvSpPr>
          <p:spPr>
            <a:xfrm>
              <a:off x="24" y="3505"/>
              <a:ext cx="1089" cy="649"/>
            </a:xfrm>
            <a:custGeom>
              <a:rect b="b" l="l" r="r" t="t"/>
              <a:pathLst>
                <a:path extrusionOk="0" h="1298" w="2177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20" name="Google Shape;20;p28"/>
            <p:cNvSpPr/>
            <p:nvPr/>
          </p:nvSpPr>
          <p:spPr>
            <a:xfrm>
              <a:off x="1022" y="3582"/>
              <a:ext cx="71" cy="129"/>
            </a:xfrm>
            <a:custGeom>
              <a:rect b="b" l="l" r="r" t="t"/>
              <a:pathLst>
                <a:path extrusionOk="0" h="258" w="143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21" name="Google Shape;21;p28"/>
            <p:cNvSpPr/>
            <p:nvPr/>
          </p:nvSpPr>
          <p:spPr>
            <a:xfrm>
              <a:off x="20" y="3774"/>
              <a:ext cx="792" cy="410"/>
            </a:xfrm>
            <a:custGeom>
              <a:rect b="b" l="l" r="r" t="t"/>
              <a:pathLst>
                <a:path extrusionOk="0" h="821" w="1586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22" name="Google Shape;22;p28"/>
            <p:cNvSpPr/>
            <p:nvPr/>
          </p:nvSpPr>
          <p:spPr>
            <a:xfrm>
              <a:off x="129" y="3808"/>
              <a:ext cx="525" cy="374"/>
            </a:xfrm>
            <a:custGeom>
              <a:rect b="b" l="l" r="r" t="t"/>
              <a:pathLst>
                <a:path extrusionOk="0" h="747" w="1049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23" name="Google Shape;23;p28"/>
            <p:cNvSpPr/>
            <p:nvPr/>
          </p:nvSpPr>
          <p:spPr>
            <a:xfrm>
              <a:off x="485" y="3532"/>
              <a:ext cx="135" cy="121"/>
            </a:xfrm>
            <a:custGeom>
              <a:rect b="b" l="l" r="r" t="t"/>
              <a:pathLst>
                <a:path extrusionOk="0" h="241" w="272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24" name="Google Shape;24;p28"/>
            <p:cNvSpPr/>
            <p:nvPr/>
          </p:nvSpPr>
          <p:spPr>
            <a:xfrm>
              <a:off x="641" y="4163"/>
              <a:ext cx="76" cy="112"/>
            </a:xfrm>
            <a:custGeom>
              <a:rect b="b" l="l" r="r" t="t"/>
              <a:pathLst>
                <a:path extrusionOk="0" h="224" w="152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25" name="Google Shape;25;p28"/>
            <p:cNvSpPr/>
            <p:nvPr/>
          </p:nvSpPr>
          <p:spPr>
            <a:xfrm>
              <a:off x="504" y="3607"/>
              <a:ext cx="193" cy="383"/>
            </a:xfrm>
            <a:custGeom>
              <a:rect b="b" l="l" r="r" t="t"/>
              <a:pathLst>
                <a:path extrusionOk="0" h="764" w="386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26" name="Google Shape;26;p28"/>
            <p:cNvSpPr/>
            <p:nvPr/>
          </p:nvSpPr>
          <p:spPr>
            <a:xfrm>
              <a:off x="668" y="3590"/>
              <a:ext cx="364" cy="174"/>
            </a:xfrm>
            <a:custGeom>
              <a:rect b="b" l="l" r="r" t="t"/>
              <a:pathLst>
                <a:path extrusionOk="0" h="348" w="72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27" name="Google Shape;27;p28"/>
            <p:cNvSpPr/>
            <p:nvPr/>
          </p:nvSpPr>
          <p:spPr>
            <a:xfrm>
              <a:off x="347" y="3693"/>
              <a:ext cx="156" cy="67"/>
            </a:xfrm>
            <a:custGeom>
              <a:rect b="b" l="l" r="r" t="t"/>
              <a:pathLst>
                <a:path extrusionOk="0" h="135" w="312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grpSp>
          <p:nvGrpSpPr>
            <p:cNvPr id="28" name="Google Shape;28;p28"/>
            <p:cNvGrpSpPr/>
            <p:nvPr/>
          </p:nvGrpSpPr>
          <p:grpSpPr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29" name="Google Shape;29;p28"/>
              <p:cNvGrpSpPr/>
              <p:nvPr/>
            </p:nvGrpSpPr>
            <p:grpSpPr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30" name="Google Shape;30;p28"/>
                <p:cNvSpPr/>
                <p:nvPr/>
              </p:nvSpPr>
              <p:spPr>
                <a:xfrm>
                  <a:off x="499" y="3587"/>
                  <a:ext cx="157" cy="87"/>
                </a:xfrm>
                <a:custGeom>
                  <a:rect b="b" l="l" r="r" t="t"/>
                  <a:pathLst>
                    <a:path extrusionOk="0" h="175" w="313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31" name="Google Shape;31;p28"/>
                <p:cNvSpPr/>
                <p:nvPr/>
              </p:nvSpPr>
              <p:spPr>
                <a:xfrm>
                  <a:off x="636" y="4137"/>
                  <a:ext cx="115" cy="133"/>
                </a:xfrm>
                <a:custGeom>
                  <a:rect b="b" l="l" r="r" t="t"/>
                  <a:pathLst>
                    <a:path extrusionOk="0" h="266" w="230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32" name="Google Shape;32;p28"/>
                <p:cNvSpPr/>
                <p:nvPr/>
              </p:nvSpPr>
              <p:spPr>
                <a:xfrm>
                  <a:off x="1004" y="3562"/>
                  <a:ext cx="43" cy="117"/>
                </a:xfrm>
                <a:custGeom>
                  <a:rect b="b" l="l" r="r" t="t"/>
                  <a:pathLst>
                    <a:path extrusionOk="0" h="234" w="87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</p:grpSp>
          <p:sp>
            <p:nvSpPr>
              <p:cNvPr id="33" name="Google Shape;33;p28"/>
              <p:cNvSpPr/>
              <p:nvPr/>
            </p:nvSpPr>
            <p:spPr>
              <a:xfrm>
                <a:off x="76" y="3732"/>
                <a:ext cx="595" cy="250"/>
              </a:xfrm>
              <a:custGeom>
                <a:rect b="b" l="l" r="r" t="t"/>
                <a:pathLst>
                  <a:path extrusionOk="0" h="500" w="119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sp>
            <p:nvSpPr>
              <p:cNvPr id="34" name="Google Shape;34;p28"/>
              <p:cNvSpPr/>
              <p:nvPr/>
            </p:nvSpPr>
            <p:spPr>
              <a:xfrm>
                <a:off x="260" y="3886"/>
                <a:ext cx="244" cy="148"/>
              </a:xfrm>
              <a:custGeom>
                <a:rect b="b" l="l" r="r" t="t"/>
                <a:pathLst>
                  <a:path extrusionOk="0" h="296" w="489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sp>
            <p:nvSpPr>
              <p:cNvPr id="35" name="Google Shape;35;p28"/>
              <p:cNvSpPr/>
              <p:nvPr/>
            </p:nvSpPr>
            <p:spPr>
              <a:xfrm>
                <a:off x="565" y="3680"/>
                <a:ext cx="107" cy="238"/>
              </a:xfrm>
              <a:custGeom>
                <a:rect b="b" l="l" r="r" t="t"/>
                <a:pathLst>
                  <a:path extrusionOk="0" h="478" w="213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grpSp>
            <p:nvGrpSpPr>
              <p:cNvPr id="36" name="Google Shape;36;p28"/>
              <p:cNvGrpSpPr/>
              <p:nvPr/>
            </p:nvGrpSpPr>
            <p:grpSpPr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37" name="Google Shape;37;p28"/>
                <p:cNvSpPr/>
                <p:nvPr/>
              </p:nvSpPr>
              <p:spPr>
                <a:xfrm>
                  <a:off x="669" y="4048"/>
                  <a:ext cx="75" cy="87"/>
                </a:xfrm>
                <a:custGeom>
                  <a:rect b="b" l="l" r="r" t="t"/>
                  <a:pathLst>
                    <a:path extrusionOk="0" h="173" w="150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38" name="Google Shape;38;p28"/>
                <p:cNvSpPr/>
                <p:nvPr/>
              </p:nvSpPr>
              <p:spPr>
                <a:xfrm>
                  <a:off x="5" y="3728"/>
                  <a:ext cx="842" cy="440"/>
                </a:xfrm>
                <a:custGeom>
                  <a:rect b="b" l="l" r="r" t="t"/>
                  <a:pathLst>
                    <a:path extrusionOk="0" h="880" w="1684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39" name="Google Shape;39;p28"/>
                <p:cNvSpPr/>
                <p:nvPr/>
              </p:nvSpPr>
              <p:spPr>
                <a:xfrm>
                  <a:off x="106" y="3770"/>
                  <a:ext cx="80" cy="167"/>
                </a:xfrm>
                <a:custGeom>
                  <a:rect b="b" l="l" r="r" t="t"/>
                  <a:pathLst>
                    <a:path extrusionOk="0" h="335" w="160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40" name="Google Shape;40;p28"/>
                <p:cNvSpPr/>
                <p:nvPr/>
              </p:nvSpPr>
              <p:spPr>
                <a:xfrm>
                  <a:off x="449" y="3490"/>
                  <a:ext cx="322" cy="594"/>
                </a:xfrm>
                <a:custGeom>
                  <a:rect b="b" l="l" r="r" t="t"/>
                  <a:pathLst>
                    <a:path extrusionOk="0" h="1188" w="642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41" name="Google Shape;41;p28"/>
                <p:cNvSpPr/>
                <p:nvPr/>
              </p:nvSpPr>
              <p:spPr>
                <a:xfrm>
                  <a:off x="578" y="3650"/>
                  <a:ext cx="96" cy="252"/>
                </a:xfrm>
                <a:custGeom>
                  <a:rect b="b" l="l" r="r" t="t"/>
                  <a:pathLst>
                    <a:path extrusionOk="0" h="504" w="192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42" name="Google Shape;42;p28"/>
                <p:cNvSpPr/>
                <p:nvPr/>
              </p:nvSpPr>
              <p:spPr>
                <a:xfrm>
                  <a:off x="328" y="3630"/>
                  <a:ext cx="195" cy="135"/>
                </a:xfrm>
                <a:custGeom>
                  <a:rect b="b" l="l" r="r" t="t"/>
                  <a:pathLst>
                    <a:path extrusionOk="0" h="269" w="390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43" name="Google Shape;43;p28"/>
                <p:cNvSpPr/>
                <p:nvPr/>
              </p:nvSpPr>
              <p:spPr>
                <a:xfrm>
                  <a:off x="658" y="3538"/>
                  <a:ext cx="471" cy="212"/>
                </a:xfrm>
                <a:custGeom>
                  <a:rect b="b" l="l" r="r" t="t"/>
                  <a:pathLst>
                    <a:path extrusionOk="0" h="424" w="941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44" name="Google Shape;44;p28"/>
                <p:cNvSpPr/>
                <p:nvPr/>
              </p:nvSpPr>
              <p:spPr>
                <a:xfrm>
                  <a:off x="717" y="3606"/>
                  <a:ext cx="245" cy="86"/>
                </a:xfrm>
                <a:custGeom>
                  <a:rect b="b" l="l" r="r" t="t"/>
                  <a:pathLst>
                    <a:path extrusionOk="0" h="173" w="488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</p:grpSp>
        </p:grpSp>
      </p:grpSp>
      <p:grpSp>
        <p:nvGrpSpPr>
          <p:cNvPr id="45" name="Google Shape;45;p28"/>
          <p:cNvGrpSpPr/>
          <p:nvPr/>
        </p:nvGrpSpPr>
        <p:grpSpPr>
          <a:xfrm>
            <a:off x="8680450" y="2116137"/>
            <a:ext cx="385762" cy="4308475"/>
            <a:chOff x="5468" y="1333"/>
            <a:chExt cx="243" cy="2714"/>
          </a:xfrm>
        </p:grpSpPr>
        <p:sp>
          <p:nvSpPr>
            <p:cNvPr id="46" name="Google Shape;46;p28"/>
            <p:cNvSpPr/>
            <p:nvPr/>
          </p:nvSpPr>
          <p:spPr>
            <a:xfrm flipH="1">
              <a:off x="5468" y="2620"/>
              <a:ext cx="205" cy="1427"/>
            </a:xfrm>
            <a:custGeom>
              <a:rect b="b" l="l" r="r" t="t"/>
              <a:pathLst>
                <a:path extrusionOk="0" h="3266" w="772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47" name="Google Shape;47;p28"/>
            <p:cNvSpPr/>
            <p:nvPr/>
          </p:nvSpPr>
          <p:spPr>
            <a:xfrm flipH="1">
              <a:off x="5506" y="1333"/>
              <a:ext cx="205" cy="1633"/>
            </a:xfrm>
            <a:custGeom>
              <a:rect b="b" l="l" r="r" t="t"/>
              <a:pathLst>
                <a:path extrusionOk="0" h="3266" w="772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grpSp>
        <p:nvGrpSpPr>
          <p:cNvPr id="48" name="Google Shape;48;p28"/>
          <p:cNvGrpSpPr/>
          <p:nvPr/>
        </p:nvGrpSpPr>
        <p:grpSpPr>
          <a:xfrm>
            <a:off x="7172190" y="-86377"/>
            <a:ext cx="2425967" cy="2246029"/>
            <a:chOff x="4517" y="-54"/>
            <a:chExt cx="1530" cy="1414"/>
          </a:xfrm>
        </p:grpSpPr>
        <p:grpSp>
          <p:nvGrpSpPr>
            <p:cNvPr id="49" name="Google Shape;49;p28"/>
            <p:cNvGrpSpPr/>
            <p:nvPr/>
          </p:nvGrpSpPr>
          <p:grpSpPr>
            <a:xfrm>
              <a:off x="4517" y="-54"/>
              <a:ext cx="1530" cy="1414"/>
              <a:chOff x="4517" y="-54"/>
              <a:chExt cx="1530" cy="1414"/>
            </a:xfrm>
          </p:grpSpPr>
          <p:sp>
            <p:nvSpPr>
              <p:cNvPr id="50" name="Google Shape;50;p28"/>
              <p:cNvSpPr/>
              <p:nvPr/>
            </p:nvSpPr>
            <p:spPr>
              <a:xfrm rot="-3180000">
                <a:off x="5430" y="1086"/>
                <a:ext cx="62" cy="288"/>
              </a:xfrm>
              <a:custGeom>
                <a:rect b="b" l="l" r="r" t="t"/>
                <a:pathLst>
                  <a:path extrusionOk="0" h="806" w="245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grpSp>
            <p:nvGrpSpPr>
              <p:cNvPr id="51" name="Google Shape;51;p28"/>
              <p:cNvGrpSpPr/>
              <p:nvPr/>
            </p:nvGrpSpPr>
            <p:grpSpPr>
              <a:xfrm>
                <a:off x="4517" y="-54"/>
                <a:ext cx="1530" cy="1414"/>
                <a:chOff x="4517" y="-54"/>
                <a:chExt cx="1530" cy="1414"/>
              </a:xfrm>
            </p:grpSpPr>
            <p:sp>
              <p:nvSpPr>
                <p:cNvPr id="52" name="Google Shape;52;p28"/>
                <p:cNvSpPr/>
                <p:nvPr/>
              </p:nvSpPr>
              <p:spPr>
                <a:xfrm rot="-3180000">
                  <a:off x="4966" y="71"/>
                  <a:ext cx="153" cy="125"/>
                </a:xfrm>
                <a:custGeom>
                  <a:rect b="b" l="l" r="r" t="t"/>
                  <a:pathLst>
                    <a:path extrusionOk="0" h="349" w="604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53" name="Google Shape;53;p28"/>
                <p:cNvSpPr/>
                <p:nvPr/>
              </p:nvSpPr>
              <p:spPr>
                <a:xfrm rot="-3180000">
                  <a:off x="5048" y="331"/>
                  <a:ext cx="269" cy="438"/>
                </a:xfrm>
                <a:custGeom>
                  <a:rect b="b" l="l" r="r" t="t"/>
                  <a:pathLst>
                    <a:path extrusionOk="0" h="1230" w="1064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54" name="Google Shape;54;p28"/>
                <p:cNvSpPr/>
                <p:nvPr/>
              </p:nvSpPr>
              <p:spPr>
                <a:xfrm rot="-3180000">
                  <a:off x="4858" y="181"/>
                  <a:ext cx="505" cy="898"/>
                </a:xfrm>
                <a:custGeom>
                  <a:rect b="b" l="l" r="r" t="t"/>
                  <a:pathLst>
                    <a:path extrusionOk="0" h="2521" w="2002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55" name="Google Shape;55;p28"/>
                <p:cNvSpPr/>
                <p:nvPr/>
              </p:nvSpPr>
              <p:spPr>
                <a:xfrm rot="-3180000">
                  <a:off x="4903" y="-19"/>
                  <a:ext cx="758" cy="1344"/>
                </a:xfrm>
                <a:custGeom>
                  <a:rect b="b" l="l" r="r" t="t"/>
                  <a:pathLst>
                    <a:path extrusionOk="0" h="3771" w="3007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56" name="Google Shape;56;p28"/>
                <p:cNvSpPr/>
                <p:nvPr/>
              </p:nvSpPr>
              <p:spPr>
                <a:xfrm rot="-3180000">
                  <a:off x="5297" y="896"/>
                  <a:ext cx="169" cy="122"/>
                </a:xfrm>
                <a:custGeom>
                  <a:rect b="b" l="l" r="r" t="t"/>
                  <a:pathLst>
                    <a:path extrusionOk="0" h="342" w="673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57" name="Google Shape;57;p28"/>
                <p:cNvSpPr/>
                <p:nvPr/>
              </p:nvSpPr>
              <p:spPr>
                <a:xfrm rot="-3180000">
                  <a:off x="5253" y="805"/>
                  <a:ext cx="181" cy="144"/>
                </a:xfrm>
                <a:custGeom>
                  <a:rect b="b" l="l" r="r" t="t"/>
                  <a:pathLst>
                    <a:path extrusionOk="0" h="403" w="716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58" name="Google Shape;58;p28"/>
                <p:cNvSpPr/>
                <p:nvPr/>
              </p:nvSpPr>
              <p:spPr>
                <a:xfrm rot="-3180000">
                  <a:off x="4985" y="210"/>
                  <a:ext cx="181" cy="147"/>
                </a:xfrm>
                <a:custGeom>
                  <a:rect b="b" l="l" r="r" t="t"/>
                  <a:pathLst>
                    <a:path extrusionOk="0" h="411" w="717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  <p:sp>
              <p:nvSpPr>
                <p:cNvPr id="59" name="Google Shape;59;p28"/>
                <p:cNvSpPr/>
                <p:nvPr/>
              </p:nvSpPr>
              <p:spPr>
                <a:xfrm rot="-3180000">
                  <a:off x="4948" y="141"/>
                  <a:ext cx="179" cy="138"/>
                </a:xfrm>
                <a:custGeom>
                  <a:rect b="b" l="l" r="r" t="t"/>
                  <a:pathLst>
                    <a:path extrusionOk="0" h="386" w="709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dk1"/>
                    </a:solidFill>
                    <a:latin typeface="Comic Sans MS"/>
                    <a:ea typeface="Comic Sans MS"/>
                    <a:cs typeface="Comic Sans MS"/>
                    <a:sym typeface="Comic Sans MS"/>
                  </a:endParaRPr>
                </a:p>
              </p:txBody>
            </p:sp>
          </p:grpSp>
        </p:grpSp>
        <p:cxnSp>
          <p:nvCxnSpPr>
            <p:cNvPr id="60" name="Google Shape;60;p28"/>
            <p:cNvCxnSpPr/>
            <p:nvPr/>
          </p:nvCxnSpPr>
          <p:spPr>
            <a:xfrm>
              <a:off x="4870" y="84"/>
              <a:ext cx="42" cy="96"/>
            </a:xfrm>
            <a:prstGeom prst="straightConnector1">
              <a:avLst/>
            </a:prstGeom>
            <a:noFill/>
            <a:ln cap="flat" cmpd="sng" w="3810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31"/>
          <p:cNvSpPr/>
          <p:nvPr/>
        </p:nvSpPr>
        <p:spPr>
          <a:xfrm>
            <a:off x="20637" y="12700"/>
            <a:ext cx="8896350" cy="6780212"/>
          </a:xfrm>
          <a:custGeom>
            <a:rect b="b" l="l" r="r" t="t"/>
            <a:pathLst>
              <a:path extrusionOk="0" h="3619" w="3985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126" name="Google Shape;126;p31"/>
          <p:cNvGrpSpPr/>
          <p:nvPr/>
        </p:nvGrpSpPr>
        <p:grpSpPr>
          <a:xfrm>
            <a:off x="195262" y="234950"/>
            <a:ext cx="3787775" cy="1778000"/>
            <a:chOff x="123" y="148"/>
            <a:chExt cx="2386" cy="1120"/>
          </a:xfrm>
        </p:grpSpPr>
        <p:sp>
          <p:nvSpPr>
            <p:cNvPr id="127" name="Google Shape;127;p31"/>
            <p:cNvSpPr/>
            <p:nvPr/>
          </p:nvSpPr>
          <p:spPr>
            <a:xfrm>
              <a:off x="177" y="177"/>
              <a:ext cx="2250" cy="1017"/>
            </a:xfrm>
            <a:custGeom>
              <a:rect b="b" l="l" r="r" t="t"/>
              <a:pathLst>
                <a:path extrusionOk="0" h="414" w="79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28" name="Google Shape;128;p31"/>
            <p:cNvSpPr/>
            <p:nvPr/>
          </p:nvSpPr>
          <p:spPr>
            <a:xfrm>
              <a:off x="166" y="261"/>
              <a:ext cx="2244" cy="1007"/>
            </a:xfrm>
            <a:custGeom>
              <a:rect b="b" l="l" r="r" t="t"/>
              <a:pathLst>
                <a:path extrusionOk="0" h="821" w="1586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29" name="Google Shape;129;p31"/>
            <p:cNvSpPr/>
            <p:nvPr/>
          </p:nvSpPr>
          <p:spPr>
            <a:xfrm>
              <a:off x="474" y="344"/>
              <a:ext cx="1488" cy="919"/>
            </a:xfrm>
            <a:custGeom>
              <a:rect b="b" l="l" r="r" t="t"/>
              <a:pathLst>
                <a:path extrusionOk="0" h="747" w="1049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grpSp>
          <p:nvGrpSpPr>
            <p:cNvPr id="130" name="Google Shape;130;p31"/>
            <p:cNvGrpSpPr/>
            <p:nvPr/>
          </p:nvGrpSpPr>
          <p:grpSpPr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31" name="Google Shape;131;p31"/>
              <p:cNvSpPr/>
              <p:nvPr/>
            </p:nvSpPr>
            <p:spPr>
              <a:xfrm>
                <a:off x="2005" y="934"/>
                <a:ext cx="212" cy="214"/>
              </a:xfrm>
              <a:custGeom>
                <a:rect b="b" l="l" r="r" t="t"/>
                <a:pathLst>
                  <a:path extrusionOk="0" h="173" w="150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sp>
            <p:nvSpPr>
              <p:cNvPr id="132" name="Google Shape;132;p31"/>
              <p:cNvSpPr/>
              <p:nvPr/>
            </p:nvSpPr>
            <p:spPr>
              <a:xfrm>
                <a:off x="123" y="148"/>
                <a:ext cx="2386" cy="1081"/>
              </a:xfrm>
              <a:custGeom>
                <a:rect b="b" l="l" r="r" t="t"/>
                <a:pathLst>
                  <a:path extrusionOk="0" h="880" w="1684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sp>
            <p:nvSpPr>
              <p:cNvPr id="133" name="Google Shape;133;p31"/>
              <p:cNvSpPr/>
              <p:nvPr/>
            </p:nvSpPr>
            <p:spPr>
              <a:xfrm>
                <a:off x="324" y="158"/>
                <a:ext cx="1686" cy="614"/>
              </a:xfrm>
              <a:custGeom>
                <a:rect b="b" l="l" r="r" t="t"/>
                <a:pathLst>
                  <a:path extrusionOk="0" h="500" w="119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sp>
            <p:nvSpPr>
              <p:cNvPr id="134" name="Google Shape;134;p31"/>
              <p:cNvSpPr/>
              <p:nvPr/>
            </p:nvSpPr>
            <p:spPr>
              <a:xfrm>
                <a:off x="409" y="251"/>
                <a:ext cx="227" cy="410"/>
              </a:xfrm>
              <a:custGeom>
                <a:rect b="b" l="l" r="r" t="t"/>
                <a:pathLst>
                  <a:path extrusionOk="0" h="335" w="160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sp>
            <p:nvSpPr>
              <p:cNvPr id="135" name="Google Shape;135;p31"/>
              <p:cNvSpPr/>
              <p:nvPr/>
            </p:nvSpPr>
            <p:spPr>
              <a:xfrm>
                <a:off x="846" y="536"/>
                <a:ext cx="691" cy="364"/>
              </a:xfrm>
              <a:custGeom>
                <a:rect b="b" l="l" r="r" t="t"/>
                <a:pathLst>
                  <a:path extrusionOk="0" h="296" w="489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</p:grpSp>
      </p:grpSp>
      <p:grpSp>
        <p:nvGrpSpPr>
          <p:cNvPr id="136" name="Google Shape;136;p31"/>
          <p:cNvGrpSpPr/>
          <p:nvPr/>
        </p:nvGrpSpPr>
        <p:grpSpPr>
          <a:xfrm>
            <a:off x="7797168" y="4319738"/>
            <a:ext cx="980752" cy="1161754"/>
            <a:chOff x="4912" y="2720"/>
            <a:chExt cx="617" cy="730"/>
          </a:xfrm>
        </p:grpSpPr>
        <p:sp>
          <p:nvSpPr>
            <p:cNvPr id="137" name="Google Shape;137;p31"/>
            <p:cNvSpPr/>
            <p:nvPr/>
          </p:nvSpPr>
          <p:spPr>
            <a:xfrm rot="7320000">
              <a:off x="4909" y="2936"/>
              <a:ext cx="629" cy="293"/>
            </a:xfrm>
            <a:custGeom>
              <a:rect b="b" l="l" r="r" t="t"/>
              <a:pathLst>
                <a:path extrusionOk="0" h="414" w="79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38" name="Google Shape;138;p31"/>
            <p:cNvSpPr/>
            <p:nvPr/>
          </p:nvSpPr>
          <p:spPr>
            <a:xfrm rot="7320000">
              <a:off x="4893" y="2922"/>
              <a:ext cx="627" cy="290"/>
            </a:xfrm>
            <a:custGeom>
              <a:rect b="b" l="l" r="r" t="t"/>
              <a:pathLst>
                <a:path extrusionOk="0" h="821" w="1586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39" name="Google Shape;139;p31"/>
            <p:cNvSpPr/>
            <p:nvPr/>
          </p:nvSpPr>
          <p:spPr>
            <a:xfrm rot="7320000">
              <a:off x="4999" y="2912"/>
              <a:ext cx="416" cy="265"/>
            </a:xfrm>
            <a:custGeom>
              <a:rect b="b" l="l" r="r" t="t"/>
              <a:pathLst>
                <a:path extrusionOk="0" h="747" w="1049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grpSp>
          <p:nvGrpSpPr>
            <p:cNvPr id="140" name="Google Shape;140;p31"/>
            <p:cNvGrpSpPr/>
            <p:nvPr/>
          </p:nvGrpSpPr>
          <p:grpSpPr>
            <a:xfrm>
              <a:off x="4912" y="2720"/>
              <a:ext cx="617" cy="730"/>
              <a:chOff x="4912" y="2720"/>
              <a:chExt cx="617" cy="730"/>
            </a:xfrm>
          </p:grpSpPr>
          <p:sp>
            <p:nvSpPr>
              <p:cNvPr id="141" name="Google Shape;141;p31"/>
              <p:cNvSpPr/>
              <p:nvPr/>
            </p:nvSpPr>
            <p:spPr>
              <a:xfrm rot="7320000">
                <a:off x="4987" y="3190"/>
                <a:ext cx="59" cy="61"/>
              </a:xfrm>
              <a:custGeom>
                <a:rect b="b" l="l" r="r" t="t"/>
                <a:pathLst>
                  <a:path extrusionOk="0" h="173" w="150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sp>
            <p:nvSpPr>
              <p:cNvPr id="142" name="Google Shape;142;p31"/>
              <p:cNvSpPr/>
              <p:nvPr/>
            </p:nvSpPr>
            <p:spPr>
              <a:xfrm rot="7320000">
                <a:off x="4887" y="2930"/>
                <a:ext cx="667" cy="311"/>
              </a:xfrm>
              <a:custGeom>
                <a:rect b="b" l="l" r="r" t="t"/>
                <a:pathLst>
                  <a:path extrusionOk="0" h="880" w="1684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sp>
            <p:nvSpPr>
              <p:cNvPr id="143" name="Google Shape;143;p31"/>
              <p:cNvSpPr/>
              <p:nvPr/>
            </p:nvSpPr>
            <p:spPr>
              <a:xfrm rot="7320000">
                <a:off x="5062" y="2997"/>
                <a:ext cx="472" cy="176"/>
              </a:xfrm>
              <a:custGeom>
                <a:rect b="b" l="l" r="r" t="t"/>
                <a:pathLst>
                  <a:path extrusionOk="0" h="500" w="119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sp>
            <p:nvSpPr>
              <p:cNvPr id="144" name="Google Shape;144;p31"/>
              <p:cNvSpPr/>
              <p:nvPr/>
            </p:nvSpPr>
            <p:spPr>
              <a:xfrm rot="7320000">
                <a:off x="5363" y="2873"/>
                <a:ext cx="63" cy="118"/>
              </a:xfrm>
              <a:custGeom>
                <a:rect b="b" l="l" r="r" t="t"/>
                <a:pathLst>
                  <a:path extrusionOk="0" h="335" w="160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  <p:sp>
            <p:nvSpPr>
              <p:cNvPr id="145" name="Google Shape;145;p31"/>
              <p:cNvSpPr/>
              <p:nvPr/>
            </p:nvSpPr>
            <p:spPr>
              <a:xfrm rot="7320000">
                <a:off x="5136" y="2999"/>
                <a:ext cx="193" cy="104"/>
              </a:xfrm>
              <a:custGeom>
                <a:rect b="b" l="l" r="r" t="t"/>
                <a:pathLst>
                  <a:path extrusionOk="0" h="296" w="489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omic Sans MS"/>
                  <a:ea typeface="Comic Sans MS"/>
                  <a:cs typeface="Comic Sans MS"/>
                  <a:sym typeface="Comic Sans MS"/>
                </a:endParaRPr>
              </a:p>
            </p:txBody>
          </p:sp>
        </p:grpSp>
      </p:grpSp>
      <p:sp>
        <p:nvSpPr>
          <p:cNvPr id="146" name="Google Shape;146;p31"/>
          <p:cNvSpPr/>
          <p:nvPr/>
        </p:nvSpPr>
        <p:spPr>
          <a:xfrm>
            <a:off x="901700" y="5054600"/>
            <a:ext cx="6807200" cy="728662"/>
          </a:xfrm>
          <a:custGeom>
            <a:rect b="b" l="l" r="r" t="t"/>
            <a:pathLst>
              <a:path extrusionOk="0" h="459" w="4288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cap="flat" cmpd="sng" w="76200">
            <a:solidFill>
              <a:schemeClr val="folHlink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7" name="Google Shape;147;p31"/>
          <p:cNvSpPr/>
          <p:nvPr/>
        </p:nvSpPr>
        <p:spPr>
          <a:xfrm>
            <a:off x="4076700" y="1930400"/>
            <a:ext cx="889000" cy="381000"/>
          </a:xfrm>
          <a:custGeom>
            <a:rect b="b" l="l" r="r" t="t"/>
            <a:pathLst>
              <a:path extrusionOk="0" h="240" w="56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cap="flat" cmpd="sng" w="1143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8" name="Google Shape;148;p31"/>
          <p:cNvSpPr txBox="1"/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149" name="Google Shape;149;p31"/>
          <p:cNvSpPr txBox="1"/>
          <p:nvPr>
            <p:ph idx="1" type="body"/>
          </p:nvPr>
        </p:nvSpPr>
        <p:spPr>
          <a:xfrm>
            <a:off x="685800" y="1828800"/>
            <a:ext cx="7696200" cy="36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Char char="•"/>
              <a:defRPr b="0" i="0" sz="32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Char char="–"/>
              <a:defRPr b="0" i="0" sz="2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Char char="•"/>
              <a:defRPr b="0" i="0" sz="2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–"/>
              <a:defRPr b="0" i="0" sz="2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»"/>
              <a:defRPr b="0" i="0" sz="2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150" name="Google Shape;150;p31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151" name="Google Shape;151;p3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152" name="Google Shape;152;p31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 b="0" i="0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0" r:id="rId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ttx.yuntech.edu.tw/index.php/2020-02-26-09-23-46/item/download/702_311526a49d264f7e8011019d7a2216dc" TargetMode="External"/><Relationship Id="rId4" Type="http://schemas.openxmlformats.org/officeDocument/2006/relationships/hyperlink" Target="https://ttx.yuntech.edu.tw/index.php/2020-02-26-09-23-46/item/download/704_f6d5d4da98bc0c197c8f7c8eca63b3fe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5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6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8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7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"/>
          <p:cNvSpPr txBox="1"/>
          <p:nvPr>
            <p:ph idx="4294967295"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Font typeface="Microsoft JhengHei"/>
              <a:buNone/>
            </a:pPr>
            <a:r>
              <a:rPr b="0" i="0" lang="en-US" sz="5400" u="none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教師升等評分細則</a:t>
            </a:r>
            <a:br>
              <a:rPr b="0" i="0" lang="en-US" sz="5400" u="none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</a:br>
            <a:r>
              <a:rPr b="0" i="0" lang="en-US" sz="5400" u="none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修正說明會</a:t>
            </a:r>
            <a:endParaRPr b="0" i="0" sz="44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4" name="Google Shape;164;p1"/>
          <p:cNvSpPr txBox="1"/>
          <p:nvPr>
            <p:ph idx="4294967295" type="subTitle"/>
          </p:nvPr>
        </p:nvSpPr>
        <p:spPr>
          <a:xfrm>
            <a:off x="755650" y="4459287"/>
            <a:ext cx="7562850" cy="2714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Microsoft JhengHei"/>
              <a:buNone/>
            </a:pPr>
            <a:r>
              <a:rPr b="0" i="0" lang="en-US" sz="4000" u="none" cap="none" strike="noStrike">
                <a:solidFill>
                  <a:srgbClr val="262626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研究發展處</a:t>
            </a:r>
            <a:endParaRPr b="0" i="0" sz="4000" u="none" cap="none" strike="noStrike">
              <a:solidFill>
                <a:srgbClr val="262626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Microsoft JhengHei"/>
              <a:buNone/>
            </a:pPr>
            <a:r>
              <a:t/>
            </a:r>
            <a:endParaRPr b="0" i="0" sz="4000" u="none" cap="none" strike="noStrike">
              <a:solidFill>
                <a:srgbClr val="262626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Microsoft JhengHei"/>
              <a:buNone/>
            </a:pPr>
            <a:r>
              <a:rPr b="0" i="0" lang="en-US" sz="4000" u="none" cap="none" strike="noStrike">
                <a:solidFill>
                  <a:srgbClr val="262626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202</a:t>
            </a:r>
            <a:r>
              <a:rPr lang="en-US" sz="4000">
                <a:solidFill>
                  <a:srgbClr val="262626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6</a:t>
            </a:r>
            <a:r>
              <a:rPr b="0" i="0" lang="en-US" sz="4000" u="none" cap="none" strike="noStrike">
                <a:solidFill>
                  <a:srgbClr val="262626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.3.</a:t>
            </a:r>
            <a:r>
              <a:rPr lang="en-US" sz="4000">
                <a:solidFill>
                  <a:srgbClr val="262626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16</a:t>
            </a:r>
            <a:endParaRPr b="0" i="0" sz="4000" u="none" cap="none" strike="noStrike">
              <a:solidFill>
                <a:srgbClr val="262626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65" name="Google Shape;165;p1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"/>
          <p:cNvSpPr txBox="1"/>
          <p:nvPr>
            <p:ph type="title"/>
          </p:nvPr>
        </p:nvSpPr>
        <p:spPr>
          <a:xfrm>
            <a:off x="684212" y="115887"/>
            <a:ext cx="7704137" cy="936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研發處審核</a:t>
            </a:r>
            <a:r>
              <a:rPr b="0" i="0" lang="en-US" sz="3600" u="non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基準</a:t>
            </a:r>
            <a:endParaRPr/>
          </a:p>
        </p:txBody>
      </p:sp>
      <p:sp>
        <p:nvSpPr>
          <p:cNvPr id="171" name="Google Shape;171;p2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"/>
          <p:cNvSpPr txBox="1"/>
          <p:nvPr>
            <p:ph idx="4294967295" type="body"/>
          </p:nvPr>
        </p:nvSpPr>
        <p:spPr>
          <a:xfrm>
            <a:off x="743474" y="1124744"/>
            <a:ext cx="7696200" cy="36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Noto Sans Symbols"/>
              <a:buChar char="🞐"/>
            </a:pPr>
            <a:r>
              <a:rPr b="1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審查項目</a:t>
            </a:r>
            <a:r>
              <a:rPr b="1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:研究計畫獎助、產學成果及其他學術成就。</a:t>
            </a:r>
            <a:endParaRPr b="1" i="0" sz="2800" u="none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🞐"/>
            </a:pP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「研究及產學合作」評分項目所舉具體事實以</a:t>
            </a:r>
            <a:r>
              <a:rPr b="0" i="0" lang="en-US" sz="2800" u="sng" cap="none" strike="noStrike">
                <a:solidFill>
                  <a:schemeClr val="dk2"/>
                </a:solidFill>
                <a:highlight>
                  <a:srgbClr val="FFFF00"/>
                </a:highlight>
                <a:latin typeface="Microsoft JhengHei"/>
                <a:ea typeface="Microsoft JhengHei"/>
                <a:cs typeface="Microsoft JhengHei"/>
                <a:sym typeface="Microsoft JhengHei"/>
              </a:rPr>
              <a:t>在本校本職級內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之事實為限。</a:t>
            </a:r>
            <a:endParaRPr b="0" i="0" sz="2800" u="none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🞐"/>
            </a:pP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各項評分內容均</a:t>
            </a: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須提</a:t>
            </a:r>
            <a:r>
              <a:rPr b="0" i="0" lang="en-US" sz="2800" u="sng" cap="none" strike="noStrike">
                <a:solidFill>
                  <a:schemeClr val="dk2"/>
                </a:solidFill>
                <a:highlight>
                  <a:srgbClr val="FFFF00"/>
                </a:highlight>
                <a:latin typeface="Microsoft JhengHei"/>
                <a:ea typeface="Microsoft JhengHei"/>
                <a:cs typeface="Microsoft JhengHei"/>
                <a:sym typeface="Microsoft JhengHei"/>
              </a:rPr>
              <a:t>具體事實</a:t>
            </a: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或</a:t>
            </a:r>
            <a:r>
              <a:rPr b="0" i="0" lang="en-US" sz="2800" u="sng" cap="none" strike="noStrike">
                <a:solidFill>
                  <a:schemeClr val="dk2"/>
                </a:solidFill>
                <a:highlight>
                  <a:srgbClr val="FFFF00"/>
                </a:highlight>
                <a:latin typeface="Microsoft JhengHei"/>
                <a:ea typeface="Microsoft JhengHei"/>
                <a:cs typeface="Microsoft JhengHei"/>
                <a:sym typeface="Microsoft JhengHei"/>
              </a:rPr>
              <a:t>佐證資料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，</a:t>
            </a: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無佐證資料者得不予計分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。</a:t>
            </a:r>
            <a:endParaRPr b="0" i="0" sz="2800" u="sng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Noto Sans Symbols"/>
              <a:buChar char="🞐"/>
            </a:pP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各相關單位依本升等評分細則所定評分標準認證之分數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，</a:t>
            </a: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視為校教評會之評分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。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"/>
          <p:cNvSpPr txBox="1"/>
          <p:nvPr>
            <p:ph type="title"/>
          </p:nvPr>
        </p:nvSpPr>
        <p:spPr>
          <a:xfrm>
            <a:off x="684212" y="404812"/>
            <a:ext cx="7558200" cy="8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教師升等作業-研發處審核</a:t>
            </a:r>
            <a:r>
              <a:rPr b="0" i="0" lang="en-US" sz="3600" u="non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準備資料</a:t>
            </a:r>
            <a:endParaRPr/>
          </a:p>
        </p:txBody>
      </p:sp>
      <p:sp>
        <p:nvSpPr>
          <p:cNvPr id="178" name="Google Shape;178;p3"/>
          <p:cNvSpPr txBox="1"/>
          <p:nvPr>
            <p:ph idx="1" type="body"/>
          </p:nvPr>
        </p:nvSpPr>
        <p:spPr>
          <a:xfrm>
            <a:off x="684212" y="1412875"/>
            <a:ext cx="7847100" cy="4263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14350" lvl="0" marL="5143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icrosoft JhengHei"/>
              <a:buAutoNum type="arabicPeriod"/>
            </a:pPr>
            <a:r>
              <a:rPr b="0" i="0" lang="en-US" sz="2800" u="sng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本職級國科會傑出研究獎</a:t>
            </a:r>
            <a:r>
              <a:rPr b="0" i="0" lang="en-US" sz="2800" u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證明文件。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icrosoft JhengHei"/>
              <a:buAutoNum type="arabicPeriod"/>
            </a:pPr>
            <a:r>
              <a:rPr b="0" i="0" lang="en-US" sz="2800" u="sng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本職級國科會甲、乙種研究獎</a:t>
            </a:r>
            <a:r>
              <a:rPr b="0" i="0" lang="en-US" sz="2800" u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證明文件。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icrosoft JhengHei"/>
              <a:buAutoNum type="arabicPeriod"/>
            </a:pPr>
            <a:r>
              <a:rPr b="0" i="0" lang="en-US" sz="2800" u="sng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本職級擔任國科會研究計畫主持人核定清單。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icrosoft JhengHei"/>
              <a:buAutoNum type="arabicPeriod"/>
            </a:pPr>
            <a:r>
              <a:rPr b="0" i="0" lang="en-US" sz="2800" u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擔任研究計畫及產學合作案主持人，編列</a:t>
            </a:r>
            <a:r>
              <a:rPr b="1" i="0" lang="en-US" sz="2800" u="sng">
                <a:solidFill>
                  <a:srgbClr val="0000FF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符合本校規定管理費</a:t>
            </a:r>
            <a:r>
              <a:rPr b="0" i="0" lang="en-US" sz="2800" u="sng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之合約書及經費表</a:t>
            </a:r>
            <a:r>
              <a:rPr b="0" i="0" lang="en-US" sz="2800" u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。  </a:t>
            </a:r>
            <a:endParaRPr/>
          </a:p>
        </p:txBody>
      </p:sp>
      <p:sp>
        <p:nvSpPr>
          <p:cNvPr id="179" name="Google Shape;179;p3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4"/>
          <p:cNvSpPr txBox="1"/>
          <p:nvPr/>
        </p:nvSpPr>
        <p:spPr>
          <a:xfrm>
            <a:off x="684212" y="404812"/>
            <a:ext cx="7558087" cy="8429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教師升等作業-研發處審核</a:t>
            </a:r>
            <a:r>
              <a:rPr b="0" i="0" lang="en-US" sz="3600" u="none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準備資料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4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4"/>
          <p:cNvSpPr txBox="1"/>
          <p:nvPr>
            <p:ph idx="1" type="body"/>
          </p:nvPr>
        </p:nvSpPr>
        <p:spPr>
          <a:xfrm>
            <a:off x="684200" y="1334225"/>
            <a:ext cx="7696200" cy="392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14350" lvl="0" marL="514350" marR="0" rtl="0" algn="l">
              <a:lnSpc>
                <a:spcPct val="142857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icrosoft JhengHei"/>
              <a:buAutoNum type="arabicPeriod" startAt="5"/>
            </a:pP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擔任其他</a:t>
            </a:r>
            <a:r>
              <a:rPr b="0" i="0" lang="en-US" sz="2800" u="sng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不能編列管理費之公立機構補助計畫案主持人之核定清單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。</a:t>
            </a:r>
            <a:endParaRPr/>
          </a:p>
          <a:p>
            <a:pPr indent="-514350" lvl="0" marL="514350" marR="0" rtl="0" algn="l">
              <a:lnSpc>
                <a:spcPct val="142857"/>
              </a:lnSpc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icrosoft JhengHei"/>
              <a:buNone/>
            </a:pPr>
            <a:r>
              <a:rPr lang="en-US" sz="2800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      </a:t>
            </a: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擔任經本校行政程序認可之校外單位計畫之共同主持人，</a:t>
            </a:r>
            <a:r>
              <a:rPr b="0" i="0" lang="en-US" sz="2800" u="sng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依其計畫結案文件之經費每滿150萬元計1分，未滿150萬元依其比例計分。其升等評分證明所列共同主持人相對貢獻分配比例應由主持人簽證。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5"/>
          <p:cNvSpPr txBox="1"/>
          <p:nvPr/>
        </p:nvSpPr>
        <p:spPr>
          <a:xfrm>
            <a:off x="684212" y="404812"/>
            <a:ext cx="7558087" cy="8429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教師升等作業-研發處審核</a:t>
            </a:r>
            <a:r>
              <a:rPr b="0" i="0" lang="en-US" sz="3600" u="none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準備資料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5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5"/>
          <p:cNvSpPr txBox="1"/>
          <p:nvPr/>
        </p:nvSpPr>
        <p:spPr>
          <a:xfrm>
            <a:off x="539750" y="1628775"/>
            <a:ext cx="8083550" cy="39766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14350" lvl="0" marL="514350" marR="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icrosoft JhengHei"/>
              <a:buAutoNum type="arabicPeriod" startAt="6"/>
            </a:pPr>
            <a:r>
              <a:rPr b="0" i="0" lang="en-US" sz="2800" u="sng" cap="none" strike="noStrike">
                <a:solidFill>
                  <a:schemeClr val="hlink"/>
                </a:solidFill>
                <a:latin typeface="Microsoft JhengHei"/>
                <a:ea typeface="Microsoft JhengHei"/>
                <a:cs typeface="Microsoft JhengHei"/>
                <a:sym typeface="Microsoft JhengHei"/>
                <a:hlinkClick r:id="rId3"/>
              </a:rPr>
              <a:t>教師升等評分證明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(若有</a:t>
            </a:r>
            <a:r>
              <a:rPr b="0" i="0" lang="en-US" sz="2800" u="sng" cap="none" strike="noStrike">
                <a:solidFill>
                  <a:schemeClr val="hlink"/>
                </a:solidFill>
                <a:latin typeface="Microsoft JhengHei"/>
                <a:ea typeface="Microsoft JhengHei"/>
                <a:cs typeface="Microsoft JhengHei"/>
                <a:sym typeface="Microsoft JhengHei"/>
                <a:hlinkClick r:id="rId4"/>
              </a:rPr>
              <a:t>協同主持人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) 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14350" lvl="0" marL="514350" marR="0" rtl="0" algn="l">
              <a:lnSpc>
                <a:spcPct val="128571"/>
              </a:lnSpc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icrosoft JhengHei"/>
              <a:buAutoNum type="arabicPeriod" startAt="6"/>
            </a:pP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本職級技術移轉金額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之清單。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14350" lvl="0" marL="514350" marR="0" rtl="0" algn="l">
              <a:lnSpc>
                <a:spcPct val="128571"/>
              </a:lnSpc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icrosoft JhengHei"/>
              <a:buAutoNum type="arabicPeriod" startAt="6"/>
            </a:pP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本職級獲發明專利及</a:t>
            </a:r>
            <a:r>
              <a:rPr b="0" i="0" lang="en-US" sz="2800" u="sng" cap="none" strike="noStrike">
                <a:solidFill>
                  <a:srgbClr val="7030A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設計專利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之清單。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14350" lvl="0" marL="514350" marR="0" rtl="0" algn="l">
              <a:lnSpc>
                <a:spcPct val="128571"/>
              </a:lnSpc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icrosoft JhengHei"/>
              <a:buAutoNum type="arabicPeriod" startAt="6"/>
            </a:pP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本職級獲獎紀錄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(國科會，教育部與本校)之清單。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6"/>
          <p:cNvSpPr txBox="1"/>
          <p:nvPr/>
        </p:nvSpPr>
        <p:spPr>
          <a:xfrm>
            <a:off x="684212" y="404812"/>
            <a:ext cx="7558087" cy="8429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教師升等作業-研發處審核</a:t>
            </a:r>
            <a:r>
              <a:rPr b="0" i="0" lang="en-US" sz="3600" u="none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準備資料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6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6"/>
          <p:cNvSpPr txBox="1"/>
          <p:nvPr/>
        </p:nvSpPr>
        <p:spPr>
          <a:xfrm>
            <a:off x="471487" y="1341437"/>
            <a:ext cx="8561387" cy="39068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1" name="Google Shape;201;p6"/>
          <p:cNvSpPr txBox="1"/>
          <p:nvPr/>
        </p:nvSpPr>
        <p:spPr>
          <a:xfrm>
            <a:off x="538312" y="1539650"/>
            <a:ext cx="7704000" cy="329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10.</a:t>
            </a: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研發成果作價出資契約、技術移轉合約書及 </a:t>
            </a:r>
            <a:endParaRPr b="0" i="0" sz="2800" u="sng" cap="none" strike="noStrike">
              <a:solidFill>
                <a:schemeClr val="dk2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US" sz="2800" u="none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     </a:t>
            </a: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股東持股證明書。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icrosoft JhengHei"/>
              <a:buNone/>
            </a:pPr>
            <a:r>
              <a:rPr b="0" i="0" lang="en-US" sz="2800" u="none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11</a:t>
            </a: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.研發處、育成中心及各學院之輔導學生創業</a:t>
            </a:r>
            <a:endParaRPr b="0" i="0" sz="2800" u="sng" cap="none" strike="noStrike">
              <a:solidFill>
                <a:schemeClr val="dk2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icrosoft JhengHei"/>
              <a:buNone/>
            </a:pPr>
            <a:r>
              <a:rPr b="0" i="0" lang="en-US" sz="2800" u="none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     </a:t>
            </a: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證明文件。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icrosoft JhengHei"/>
              <a:buNone/>
            </a:pPr>
            <a:r>
              <a:rPr b="0" i="0" lang="en-US" sz="2800" u="none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12.</a:t>
            </a:r>
            <a:r>
              <a:rPr b="0" i="0" lang="en-US" sz="2800" u="sng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教師升等時在本校本職級內</a:t>
            </a: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募款實收金額</a:t>
            </a:r>
            <a:r>
              <a:rPr b="0" i="0" lang="en-US" sz="2800" u="sng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(每</a:t>
            </a:r>
            <a:endParaRPr b="0" i="0" sz="2800" u="sng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icrosoft JhengHei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      </a:t>
            </a:r>
            <a:r>
              <a:rPr b="0" i="0" lang="en-US" sz="2800" u="sng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滿10萬元計)之募款證明。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7"/>
          <p:cNvSpPr txBox="1"/>
          <p:nvPr>
            <p:ph type="title"/>
          </p:nvPr>
        </p:nvSpPr>
        <p:spPr>
          <a:xfrm>
            <a:off x="611187" y="549275"/>
            <a:ext cx="7416800" cy="12096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br>
              <a:rPr b="0" i="0" lang="en-US" sz="3600" u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</a:br>
            <a:br>
              <a:rPr b="0" i="0" lang="en-US" sz="3600" u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</a:br>
            <a:r>
              <a:rPr b="0" i="0" lang="en-US" sz="3600" u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升等配分基礎與原則</a:t>
            </a:r>
            <a:br>
              <a:rPr b="0" i="0" lang="en-US" sz="3600" u="non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</a:br>
            <a:endParaRPr/>
          </a:p>
        </p:txBody>
      </p:sp>
      <p:sp>
        <p:nvSpPr>
          <p:cNvPr id="207" name="Google Shape;207;p7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p7"/>
          <p:cNvSpPr txBox="1"/>
          <p:nvPr/>
        </p:nvSpPr>
        <p:spPr>
          <a:xfrm>
            <a:off x="468312" y="1441450"/>
            <a:ext cx="7918450" cy="36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🞐"/>
            </a:pP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第3、4、5項計畫之共 (協) 同主持人分數計算方式，由計畫主持人與共(協)同主持人</a:t>
            </a: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將個案總分依實際貢獻分配之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42857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🞐"/>
            </a:pPr>
            <a:r>
              <a:rPr b="0" i="0" lang="en-US" sz="2800" u="sng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共(協)同主持人升等配分需事先與計劃主持人共同協商配分比例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，於升等評分表</a:t>
            </a: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明列貢獻比並簽章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，以利確認該項之升等配分。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8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🞐"/>
            </a:pP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第6、7項屬共同著作者，</a:t>
            </a: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依實際貢獻分配之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8"/>
          <p:cNvSpPr txBox="1"/>
          <p:nvPr>
            <p:ph type="ctrTitle"/>
          </p:nvPr>
        </p:nvSpPr>
        <p:spPr>
          <a:xfrm>
            <a:off x="1371600" y="1511300"/>
            <a:ext cx="6400800" cy="2273300"/>
          </a:xfrm>
          <a:prstGeom prst="rect">
            <a:avLst/>
          </a:prstGeom>
          <a:noFill/>
          <a:ln>
            <a:noFill/>
          </a:ln>
          <a:effectLst>
            <a:outerShdw blurRad="63500" dir="2021404" dist="45790">
              <a:schemeClr val="lt2"/>
            </a:outerShdw>
          </a:effectLst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Microsoft JhengHei"/>
              <a:buNone/>
            </a:pPr>
            <a:r>
              <a:rPr b="1" i="0" lang="en-US" sz="4400" u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各評分項目介紹</a:t>
            </a:r>
            <a:endParaRPr/>
          </a:p>
        </p:txBody>
      </p:sp>
      <p:sp>
        <p:nvSpPr>
          <p:cNvPr id="214" name="Google Shape;214;p8"/>
          <p:cNvSpPr txBox="1"/>
          <p:nvPr/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9"/>
          <p:cNvSpPr txBox="1"/>
          <p:nvPr>
            <p:ph idx="4294967295" type="title"/>
          </p:nvPr>
        </p:nvSpPr>
        <p:spPr>
          <a:xfrm>
            <a:off x="395287" y="6096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教師升等評分作業(A2-1~A2-4)</a:t>
            </a:r>
            <a:endParaRPr/>
          </a:p>
        </p:txBody>
      </p:sp>
      <p:sp>
        <p:nvSpPr>
          <p:cNvPr id="220" name="Google Shape;220;p9"/>
          <p:cNvSpPr txBox="1"/>
          <p:nvPr>
            <p:ph idx="4294967295" type="body"/>
          </p:nvPr>
        </p:nvSpPr>
        <p:spPr>
          <a:xfrm>
            <a:off x="1136650" y="1844675"/>
            <a:ext cx="68707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🞐"/>
            </a:pP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獲</a:t>
            </a:r>
            <a:r>
              <a:rPr b="0" i="0" lang="en-US" sz="2800" u="sng" cap="none" strike="noStrike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國科會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傑出研究獎，</a:t>
            </a: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每次20分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。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11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🞐"/>
            </a:pP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獲</a:t>
            </a:r>
            <a:r>
              <a:rPr b="0" i="0" lang="en-US" sz="2800" u="sng" cap="none" strike="noStrike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國科會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甲、乙種研究獎，</a:t>
            </a: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每次3分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。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11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🞐"/>
            </a:pP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擔任</a:t>
            </a:r>
            <a:r>
              <a:rPr b="0" i="0" lang="en-US" sz="2800" u="sng" cap="none" strike="noStrike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國科會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研究計畫主持人，</a:t>
            </a: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每次3分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。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11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icrosoft JhengHei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    (</a:t>
            </a: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多年期計畫，一年計一次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)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1160"/>
              </a:spcBef>
              <a:spcAft>
                <a:spcPts val="0"/>
              </a:spcAft>
              <a:buClr>
                <a:srgbClr val="7030A0"/>
              </a:buClr>
              <a:buSzPts val="2800"/>
              <a:buFont typeface="Noto Sans Symbols"/>
              <a:buChar char="🞐"/>
            </a:pPr>
            <a:r>
              <a:rPr b="0" i="0" lang="en-US" sz="2800" u="sng" cap="none" strike="noStrike">
                <a:solidFill>
                  <a:srgbClr val="7030A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國科會優秀年輕學者計畫且擔任主持人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，</a:t>
            </a:r>
            <a:r>
              <a:rPr b="0" i="0" lang="en-US" sz="2800" u="sng" cap="none" strike="noStrike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 每次5分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。</a:t>
            </a:r>
            <a:endParaRPr/>
          </a:p>
          <a:p>
            <a:pPr indent="-165100" lvl="0" marL="342900" marR="0" rtl="0" algn="l">
              <a:lnSpc>
                <a:spcPct val="100000"/>
              </a:lnSpc>
              <a:spcBef>
                <a:spcPts val="11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mic Sans MS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221" name="Google Shape;221;p9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9"/>
          <p:cNvSpPr txBox="1"/>
          <p:nvPr/>
        </p:nvSpPr>
        <p:spPr>
          <a:xfrm>
            <a:off x="6156325" y="5662612"/>
            <a:ext cx="2251075" cy="585787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承辦窗口：研發處 研究企劃組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聯絡分機：2522，李嫦孺專員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9"/>
          <p:cNvSpPr txBox="1"/>
          <p:nvPr/>
        </p:nvSpPr>
        <p:spPr>
          <a:xfrm>
            <a:off x="390525" y="365125"/>
            <a:ext cx="5976937" cy="584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Microsoft JhengHei"/>
              <a:buNone/>
            </a:pPr>
            <a:r>
              <a:rPr b="1" i="0" lang="en-US" sz="3200" u="none" cap="none" strike="noStrike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研究及產學合作類：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0"/>
          <p:cNvSpPr txBox="1"/>
          <p:nvPr>
            <p:ph idx="4294967295" type="title"/>
          </p:nvPr>
        </p:nvSpPr>
        <p:spPr>
          <a:xfrm>
            <a:off x="685799" y="152400"/>
            <a:ext cx="7083213" cy="1757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教師升等評分表（A2-1）</a:t>
            </a:r>
            <a:b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</a:b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國科會傑出研究獎</a:t>
            </a:r>
            <a:endParaRPr/>
          </a:p>
        </p:txBody>
      </p:sp>
      <p:sp>
        <p:nvSpPr>
          <p:cNvPr id="229" name="Google Shape;229;p10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10"/>
          <p:cNvSpPr txBox="1"/>
          <p:nvPr/>
        </p:nvSpPr>
        <p:spPr>
          <a:xfrm>
            <a:off x="6156325" y="5662612"/>
            <a:ext cx="2251075" cy="585787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承辦窗口：研發處研究企劃組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聯絡分機：2522，李嫦孺專員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1" name="Google Shape;231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800" y="2111972"/>
            <a:ext cx="7847455" cy="2365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3c5e048a9b2_1_5"/>
          <p:cNvSpPr txBox="1"/>
          <p:nvPr>
            <p:ph idx="4294967295" type="title"/>
          </p:nvPr>
        </p:nvSpPr>
        <p:spPr>
          <a:xfrm>
            <a:off x="685800" y="152400"/>
            <a:ext cx="7496700" cy="175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教師升等評分表（A2-</a:t>
            </a:r>
            <a:r>
              <a:rPr lang="en-US" sz="3600">
                <a:latin typeface="Microsoft JhengHei"/>
                <a:ea typeface="Microsoft JhengHei"/>
                <a:cs typeface="Microsoft JhengHei"/>
                <a:sym typeface="Microsoft JhengHei"/>
              </a:rPr>
              <a:t>2</a:t>
            </a: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）</a:t>
            </a:r>
            <a:b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</a:br>
            <a:r>
              <a:rPr lang="en-US" sz="3300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科睿唯安</a:t>
            </a:r>
            <a:r>
              <a:rPr lang="en-US" sz="3300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（</a:t>
            </a:r>
            <a:r>
              <a:rPr lang="en-US" sz="3300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Clarivate）高被引學者榮譽</a:t>
            </a:r>
            <a:endParaRPr sz="7100">
              <a:solidFill>
                <a:srgbClr val="000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237" name="Google Shape;237;g3c5e048a9b2_1_5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8" name="Google Shape;238;g3c5e048a9b2_1_5"/>
          <p:cNvSpPr txBox="1"/>
          <p:nvPr/>
        </p:nvSpPr>
        <p:spPr>
          <a:xfrm>
            <a:off x="6156325" y="5662612"/>
            <a:ext cx="2251200" cy="5859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承辦窗口：研發處研究企劃組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聯絡分機：25</a:t>
            </a:r>
            <a:r>
              <a:rPr lang="en-US" sz="12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46</a:t>
            </a: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，</a:t>
            </a:r>
            <a:r>
              <a:rPr lang="en-US" sz="12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沈秀容助理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9" name="Google Shape;239;g3c5e048a9b2_1_5" title="螢幕擷取畫面 2026-03-16 162229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6550" y="2360400"/>
            <a:ext cx="8353874" cy="2542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3c5e048a9b2_1_13"/>
          <p:cNvSpPr txBox="1"/>
          <p:nvPr>
            <p:ph idx="4294967295" type="title"/>
          </p:nvPr>
        </p:nvSpPr>
        <p:spPr>
          <a:xfrm>
            <a:off x="685799" y="152400"/>
            <a:ext cx="7083300" cy="1757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教師升等評分表（A2-</a:t>
            </a:r>
            <a:r>
              <a:rPr lang="en-US" sz="3600">
                <a:latin typeface="Microsoft JhengHei"/>
                <a:ea typeface="Microsoft JhengHei"/>
                <a:cs typeface="Microsoft JhengHei"/>
                <a:sym typeface="Microsoft JhengHei"/>
              </a:rPr>
              <a:t>3</a:t>
            </a: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）</a:t>
            </a:r>
            <a:b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</a:br>
            <a:r>
              <a:rPr lang="en-US" sz="3000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名列Elsevier發布之</a:t>
            </a:r>
            <a:r>
              <a:rPr lang="en-US" sz="3000">
                <a:latin typeface="Microsoft JhengHei"/>
                <a:ea typeface="Microsoft JhengHei"/>
                <a:cs typeface="Microsoft JhengHei"/>
                <a:sym typeface="Microsoft JhengHei"/>
              </a:rPr>
              <a:t>全球前2%頂尖科學家</a:t>
            </a:r>
            <a:endParaRPr sz="3000"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245" name="Google Shape;245;g3c5e048a9b2_1_13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g3c5e048a9b2_1_13"/>
          <p:cNvSpPr txBox="1"/>
          <p:nvPr/>
        </p:nvSpPr>
        <p:spPr>
          <a:xfrm>
            <a:off x="6156325" y="5662612"/>
            <a:ext cx="2251200" cy="5859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承辦窗口：研發處研究企劃組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聯絡分機：25</a:t>
            </a:r>
            <a:r>
              <a:rPr lang="en-US" sz="12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46</a:t>
            </a: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，</a:t>
            </a:r>
            <a:r>
              <a:rPr lang="en-US" sz="12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沈秀容助理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7" name="Google Shape;247;g3c5e048a9b2_1_13" title="螢幕擷取畫面 2026-03-16 162419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2180839"/>
            <a:ext cx="8470899" cy="27217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1"/>
          <p:cNvSpPr txBox="1"/>
          <p:nvPr>
            <p:ph idx="4294967295" type="title"/>
          </p:nvPr>
        </p:nvSpPr>
        <p:spPr>
          <a:xfrm>
            <a:off x="107950" y="152400"/>
            <a:ext cx="80645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教師升等評分表（A2-</a:t>
            </a:r>
            <a:r>
              <a:rPr lang="en-US" sz="3600">
                <a:latin typeface="Microsoft JhengHei"/>
                <a:ea typeface="Microsoft JhengHei"/>
                <a:cs typeface="Microsoft JhengHei"/>
                <a:sym typeface="Microsoft JhengHei"/>
              </a:rPr>
              <a:t>4</a:t>
            </a: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）</a:t>
            </a:r>
            <a:b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</a:b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優秀年輕學者</a:t>
            </a:r>
            <a:endParaRPr/>
          </a:p>
        </p:txBody>
      </p:sp>
      <p:sp>
        <p:nvSpPr>
          <p:cNvPr id="253" name="Google Shape;253;p11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4" name="Google Shape;254;p11"/>
          <p:cNvSpPr txBox="1"/>
          <p:nvPr/>
        </p:nvSpPr>
        <p:spPr>
          <a:xfrm>
            <a:off x="6137275" y="5662612"/>
            <a:ext cx="2251075" cy="585787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承辦窗口：研發處研究企劃組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聯絡分機：2522，李嫦孺專員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5" name="Google Shape;255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9336" y="2338409"/>
            <a:ext cx="7769014" cy="21811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12"/>
          <p:cNvSpPr txBox="1"/>
          <p:nvPr>
            <p:ph idx="4294967295"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教師升等評分表（A2-</a:t>
            </a:r>
            <a:r>
              <a:rPr lang="en-US" sz="3600">
                <a:latin typeface="Microsoft JhengHei"/>
                <a:ea typeface="Microsoft JhengHei"/>
                <a:cs typeface="Microsoft JhengHei"/>
                <a:sym typeface="Microsoft JhengHei"/>
              </a:rPr>
              <a:t>5</a:t>
            </a: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）</a:t>
            </a:r>
            <a:b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</a:br>
            <a:r>
              <a:rPr lang="en-US" sz="3600">
                <a:latin typeface="Microsoft JhengHei"/>
                <a:ea typeface="Microsoft JhengHei"/>
                <a:cs typeface="Microsoft JhengHei"/>
                <a:sym typeface="Microsoft JhengHei"/>
              </a:rPr>
              <a:t>甲、乙種研究獎</a:t>
            </a:r>
            <a:endParaRPr sz="3600"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261" name="Google Shape;261;p12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2" name="Google Shape;262;p12"/>
          <p:cNvSpPr txBox="1"/>
          <p:nvPr/>
        </p:nvSpPr>
        <p:spPr>
          <a:xfrm>
            <a:off x="6162675" y="5684837"/>
            <a:ext cx="2251075" cy="585787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承辦窗口：研發處研究企劃組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聯絡分機：2522，李嫦孺專員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3" name="Google Shape;263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0613" y="2438203"/>
            <a:ext cx="8520853" cy="19815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13"/>
          <p:cNvSpPr txBox="1"/>
          <p:nvPr>
            <p:ph idx="4294967295"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教師升等評分表（A2-</a:t>
            </a:r>
            <a:r>
              <a:rPr lang="en-US" sz="3600">
                <a:latin typeface="Microsoft JhengHei"/>
                <a:ea typeface="Microsoft JhengHei"/>
                <a:cs typeface="Microsoft JhengHei"/>
                <a:sym typeface="Microsoft JhengHei"/>
              </a:rPr>
              <a:t>6</a:t>
            </a: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）</a:t>
            </a:r>
            <a:b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</a:b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擔任研究計畫主持人</a:t>
            </a:r>
            <a:endParaRPr/>
          </a:p>
        </p:txBody>
      </p:sp>
      <p:sp>
        <p:nvSpPr>
          <p:cNvPr id="269" name="Google Shape;269;p13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0" name="Google Shape;270;p13"/>
          <p:cNvSpPr txBox="1"/>
          <p:nvPr/>
        </p:nvSpPr>
        <p:spPr>
          <a:xfrm>
            <a:off x="5851675" y="5499075"/>
            <a:ext cx="2562000" cy="8082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承辦窗口：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研發處 研究企劃組 李嫦孺專員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產學處 產學運籌中心 葉君婷助理</a:t>
            </a:r>
            <a:endParaRPr b="0" i="0" sz="1200" u="none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pic>
        <p:nvPicPr>
          <p:cNvPr id="271" name="Google Shape;271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1892" y="1941230"/>
            <a:ext cx="8216055" cy="25726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14"/>
          <p:cNvSpPr txBox="1"/>
          <p:nvPr>
            <p:ph idx="4294967295" type="title"/>
          </p:nvPr>
        </p:nvSpPr>
        <p:spPr>
          <a:xfrm>
            <a:off x="928992" y="61675"/>
            <a:ext cx="6870700" cy="102302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教師升等評分作業 (A2-</a:t>
            </a:r>
            <a:r>
              <a:rPr lang="en-US" sz="3600">
                <a:latin typeface="Microsoft JhengHei"/>
                <a:ea typeface="Microsoft JhengHei"/>
                <a:cs typeface="Microsoft JhengHei"/>
                <a:sym typeface="Microsoft JhengHei"/>
              </a:rPr>
              <a:t>7</a:t>
            </a: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)</a:t>
            </a:r>
            <a:endParaRPr/>
          </a:p>
        </p:txBody>
      </p:sp>
      <p:sp>
        <p:nvSpPr>
          <p:cNvPr id="277" name="Google Shape;277;p14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8" name="Google Shape;278;p14"/>
          <p:cNvSpPr txBox="1"/>
          <p:nvPr/>
        </p:nvSpPr>
        <p:spPr>
          <a:xfrm>
            <a:off x="549275" y="835599"/>
            <a:ext cx="8137525" cy="50403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🞐"/>
            </a:pPr>
            <a:r>
              <a:rPr b="0" i="0" lang="en-US" sz="24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擔任研究計畫及產學合作案主持人，</a:t>
            </a:r>
            <a:r>
              <a:rPr b="0" i="0" lang="en-US" sz="2400" u="sng" cap="none" strike="noStrike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編列符合本校規定管理費</a:t>
            </a:r>
            <a:r>
              <a:rPr b="0" i="0" lang="en-US" sz="24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(含提撥供校務基金統籌運用之額度)</a:t>
            </a:r>
            <a:r>
              <a:rPr b="0" i="0" lang="en-US" sz="2400" u="none" cap="none" strike="noStrike">
                <a:solidFill>
                  <a:srgbClr val="C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每1萬元0.4分</a:t>
            </a:r>
            <a:r>
              <a:rPr b="0" i="0" lang="en-US" sz="24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，未滿1萬元依其比例計分。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14285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0" i="0" lang="en-US" sz="2800" u="sng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認列標準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：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33333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研發資訊系統登錄資料。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33333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管理費需為實收金額。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33333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若計畫主持人或共同(協同)主持人已不在職或退休等原因，而</a:t>
            </a:r>
            <a:r>
              <a:rPr b="0" i="0" lang="en-US" sz="2400" u="sng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無法提供親簽者，貢獻度比例依公式計算之。</a:t>
            </a:r>
            <a:endParaRPr b="0" i="0" sz="2400" u="sng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457200" marR="0" rtl="0" algn="l">
              <a:lnSpc>
                <a:spcPct val="133333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                     (貢獻比例表請至研發處網站下載)</a:t>
            </a:r>
            <a:endParaRPr b="0" i="0" sz="2400" u="none" cap="none" strike="noStrike">
              <a:solidFill>
                <a:srgbClr val="0000FF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457200" marR="0" rtl="0" algn="l">
              <a:lnSpc>
                <a:spcPct val="133333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sng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sng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5"/>
          <p:cNvSpPr txBox="1"/>
          <p:nvPr>
            <p:ph idx="4294967295" type="title"/>
          </p:nvPr>
        </p:nvSpPr>
        <p:spPr>
          <a:xfrm>
            <a:off x="869950" y="115887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教師升等評分表（A2-</a:t>
            </a:r>
            <a:r>
              <a:rPr lang="en-US" sz="3600">
                <a:latin typeface="Microsoft JhengHei"/>
                <a:ea typeface="Microsoft JhengHei"/>
                <a:cs typeface="Microsoft JhengHei"/>
                <a:sym typeface="Microsoft JhengHei"/>
              </a:rPr>
              <a:t>7</a:t>
            </a: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表）</a:t>
            </a:r>
            <a:endParaRPr/>
          </a:p>
        </p:txBody>
      </p:sp>
      <p:graphicFrame>
        <p:nvGraphicFramePr>
          <p:cNvPr id="284" name="Google Shape;284;p15"/>
          <p:cNvGraphicFramePr/>
          <p:nvPr/>
        </p:nvGraphicFramePr>
        <p:xfrm>
          <a:off x="836612" y="1365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{76762896-B892-4A64-BE87-A3E6E889E543}</a:tableStyleId>
              </a:tblPr>
              <a:tblGrid>
                <a:gridCol w="471475"/>
                <a:gridCol w="538150"/>
                <a:gridCol w="1584325"/>
                <a:gridCol w="717550"/>
                <a:gridCol w="1574800"/>
                <a:gridCol w="430200"/>
                <a:gridCol w="2389175"/>
              </a:tblGrid>
              <a:tr h="792150">
                <a:tc gridSpan="7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A2-</a:t>
                      </a:r>
                      <a:r>
                        <a:rPr lang="en-US" sz="12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7</a:t>
                      </a: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 擔任研究計畫及產學合作案主持人，編列符合本校規定管理費(含提撥供校務基金統籌運用之額度)</a:t>
                      </a:r>
                      <a:r>
                        <a:rPr b="0" i="0" lang="en-US" sz="1200" u="sng" cap="none" strike="noStrik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每1萬元0.4分，未滿1萬元依其比例計分。</a:t>
                      </a: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（由研發處審核認證）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</a:tr>
              <a:tr h="520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項次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年度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計畫名稱及編號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管理費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研究者類別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得分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認證單位簽章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</a:tr>
              <a:tr h="5921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1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PMingLiu"/>
                        <a:buChar char="□"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主持人</a:t>
                      </a:r>
                      <a:endParaRPr b="0" i="0" sz="1200" u="none" cap="none" strike="noStrike">
                        <a:solidFill>
                          <a:schemeClr val="dk1"/>
                        </a:solidFill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PMingLiu"/>
                        <a:buChar char="□"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共(協)同主持人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905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2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PMingLiu"/>
                        <a:buChar char="□"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主持人</a:t>
                      </a:r>
                      <a:endParaRPr b="0" i="0" sz="1200" u="none" cap="none" strike="noStrike">
                        <a:solidFill>
                          <a:schemeClr val="dk1"/>
                        </a:solidFill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PMingLiu"/>
                        <a:buChar char="□"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共（協）同主持人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30200">
                <a:tc gridSpan="7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小計：    分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hMerge="1"/>
                <a:tc hMerge="1"/>
                <a:tc hMerge="1"/>
                <a:tc hMerge="1"/>
                <a:tc hMerge="1"/>
              </a:tr>
            </a:tbl>
          </a:graphicData>
        </a:graphic>
      </p:graphicFrame>
      <p:sp>
        <p:nvSpPr>
          <p:cNvPr id="285" name="Google Shape;285;p15"/>
          <p:cNvSpPr/>
          <p:nvPr/>
        </p:nvSpPr>
        <p:spPr>
          <a:xfrm>
            <a:off x="5867400" y="2906712"/>
            <a:ext cx="2824162" cy="936625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 cap="flat" cmpd="sng" w="12700">
            <a:solidFill>
              <a:schemeClr val="l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1800"/>
              <a:buFont typeface="Microsoft JhengHei"/>
              <a:buNone/>
            </a:pPr>
            <a:r>
              <a:rPr b="1" i="0" lang="en-US" sz="1800" u="none" cap="none" strike="noStrike">
                <a:solidFill>
                  <a:srgbClr val="0000FF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計畫若有共同(協同)主持人參與，請附上評分證明，以利審核。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6" name="Google Shape;286;p15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15"/>
          <p:cNvSpPr txBox="1"/>
          <p:nvPr/>
        </p:nvSpPr>
        <p:spPr>
          <a:xfrm>
            <a:off x="6079325" y="5241050"/>
            <a:ext cx="2400300" cy="8670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承辦窗口：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研發處 研究企劃組 李嫦孺專員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研發處 研究企劃組 許恩綺助理</a:t>
            </a:r>
            <a:endParaRPr b="0" i="0" sz="1200" u="none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產學處 產學運籌中心 葉君婷助理</a:t>
            </a:r>
            <a:endParaRPr b="0" i="0" sz="1200" u="none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cxnSp>
        <p:nvCxnSpPr>
          <p:cNvPr id="288" name="Google Shape;288;p15"/>
          <p:cNvCxnSpPr>
            <a:endCxn id="289" idx="3"/>
          </p:cNvCxnSpPr>
          <p:nvPr/>
        </p:nvCxnSpPr>
        <p:spPr>
          <a:xfrm flipH="1" rot="-5400000">
            <a:off x="4550127" y="3958926"/>
            <a:ext cx="1929900" cy="158700"/>
          </a:xfrm>
          <a:prstGeom prst="bentConnector4">
            <a:avLst>
              <a:gd fmla="val -596" name="adj1"/>
              <a:gd fmla="val 250047" name="adj2"/>
            </a:avLst>
          </a:prstGeom>
          <a:noFill/>
          <a:ln cap="flat" cmpd="sng" w="19050">
            <a:solidFill>
              <a:schemeClr val="lt2"/>
            </a:solidFill>
            <a:prstDash val="solid"/>
            <a:miter lim="800000"/>
            <a:headEnd len="sm" w="sm" type="none"/>
            <a:tailEnd len="med" w="med" type="triangle"/>
          </a:ln>
        </p:spPr>
      </p:cxnSp>
      <p:pic>
        <p:nvPicPr>
          <p:cNvPr id="289" name="Google Shape;289;p15"/>
          <p:cNvPicPr preferRelativeResize="0"/>
          <p:nvPr/>
        </p:nvPicPr>
        <p:blipFill rotWithShape="1">
          <a:blip r:embed="rId3">
            <a:alphaModFix/>
          </a:blip>
          <a:srcRect b="54090" l="0" r="0" t="0"/>
          <a:stretch/>
        </p:blipFill>
        <p:spPr>
          <a:xfrm>
            <a:off x="745625" y="3429000"/>
            <a:ext cx="4848802" cy="3148452"/>
          </a:xfrm>
          <a:prstGeom prst="rect">
            <a:avLst/>
          </a:prstGeom>
          <a:noFill/>
          <a:ln cap="flat" cmpd="sng" w="9525">
            <a:solidFill>
              <a:srgbClr val="B7B7B7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6"/>
          <p:cNvSpPr txBox="1"/>
          <p:nvPr>
            <p:ph idx="4294967295" type="title"/>
          </p:nvPr>
        </p:nvSpPr>
        <p:spPr>
          <a:xfrm>
            <a:off x="919263" y="125564"/>
            <a:ext cx="6870700" cy="7798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教師升等評分作業 (A2-</a:t>
            </a:r>
            <a:r>
              <a:rPr lang="en-US" sz="3600">
                <a:latin typeface="Microsoft JhengHei"/>
                <a:ea typeface="Microsoft JhengHei"/>
                <a:cs typeface="Microsoft JhengHei"/>
                <a:sym typeface="Microsoft JhengHei"/>
              </a:rPr>
              <a:t>8</a:t>
            </a: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)</a:t>
            </a:r>
            <a:endParaRPr/>
          </a:p>
        </p:txBody>
      </p:sp>
      <p:sp>
        <p:nvSpPr>
          <p:cNvPr id="295" name="Google Shape;295;p16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p16"/>
          <p:cNvSpPr txBox="1"/>
          <p:nvPr/>
        </p:nvSpPr>
        <p:spPr>
          <a:xfrm>
            <a:off x="301025" y="905400"/>
            <a:ext cx="8107200" cy="417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42857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🞐"/>
            </a:pP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擔任</a:t>
            </a:r>
            <a:r>
              <a:rPr b="0" i="0" lang="en-US" sz="2800" u="sng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其他不能編列管理費之</a:t>
            </a:r>
            <a:r>
              <a:rPr b="1" i="0" lang="en-US" sz="2800" u="sng" cap="none" strike="noStrike">
                <a:solidFill>
                  <a:srgbClr val="C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公立機構補助計畫案</a:t>
            </a:r>
            <a:r>
              <a:rPr b="0" i="0" lang="en-US" sz="2800" u="sng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主持人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，依其計畫經費</a:t>
            </a:r>
            <a:r>
              <a:rPr b="0" i="0" lang="en-US" sz="2800" u="sng" cap="none" strike="noStrike">
                <a:solidFill>
                  <a:srgbClr val="C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每滿100萬元</a:t>
            </a:r>
            <a:r>
              <a:rPr b="0" i="0" lang="en-US" sz="2800" u="none" cap="none" strike="noStrike">
                <a:solidFill>
                  <a:srgbClr val="C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計1分</a:t>
            </a: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，未滿100萬元依其比例計分。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42857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icrosoft JhengHei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    擔任經本校行政程序認可之校外單位計畫之共同主持人，依其計畫結案文件之經費每滿150萬元計1分，未滿150萬元依其比例計分。其升等評分證明所列共同主持人相對貢獻分配比例應由主持人簽證。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17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2" name="Google Shape;302;p17"/>
          <p:cNvSpPr txBox="1"/>
          <p:nvPr/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教師升等評分作業 (A2-8)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17"/>
          <p:cNvSpPr txBox="1"/>
          <p:nvPr/>
        </p:nvSpPr>
        <p:spPr>
          <a:xfrm>
            <a:off x="685800" y="1557337"/>
            <a:ext cx="7847012" cy="36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61950" lvl="0" marL="361950" marR="0" rtl="0" algn="l">
              <a:lnSpc>
                <a:spcPct val="133333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⮚"/>
            </a:pPr>
            <a:r>
              <a:rPr b="0" i="0" lang="en-US" sz="24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認列標準：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61950" lvl="0" marL="361950" marR="0" rtl="0" algn="l">
              <a:lnSpc>
                <a:spcPct val="133333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研發資訊系統登錄資料。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61950" lvl="0" marL="361950" marR="0" rtl="0" algn="l">
              <a:lnSpc>
                <a:spcPct val="133333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若計畫主持人或共同(協同)主持人已不在職或退休等原因，而</a:t>
            </a:r>
            <a:r>
              <a:rPr b="0" i="0" lang="en-US" sz="2400" u="sng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無法提供親簽者，貢獻度比例依公式計算之</a:t>
            </a:r>
            <a:r>
              <a:rPr b="0" i="0" lang="en-US" sz="24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。</a:t>
            </a:r>
            <a:endParaRPr b="0" i="0" sz="2400" u="none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457200" marR="0" rtl="0" algn="l">
              <a:lnSpc>
                <a:spcPct val="133333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FF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             (貢獻比例表請至研發處網站下載)</a:t>
            </a:r>
            <a:endParaRPr b="0" i="0" sz="2400" u="none" cap="none" strike="noStrike">
              <a:solidFill>
                <a:srgbClr val="0000FF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18"/>
          <p:cNvSpPr txBox="1"/>
          <p:nvPr>
            <p:ph idx="4294967295" type="title"/>
          </p:nvPr>
        </p:nvSpPr>
        <p:spPr>
          <a:xfrm>
            <a:off x="869950" y="115887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教師升等評分表（A2-</a:t>
            </a:r>
            <a:r>
              <a:rPr lang="en-US" sz="3600">
                <a:latin typeface="Microsoft JhengHei"/>
                <a:ea typeface="Microsoft JhengHei"/>
                <a:cs typeface="Microsoft JhengHei"/>
                <a:sym typeface="Microsoft JhengHei"/>
              </a:rPr>
              <a:t>8</a:t>
            </a: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）</a:t>
            </a:r>
            <a:endParaRPr/>
          </a:p>
        </p:txBody>
      </p:sp>
      <p:graphicFrame>
        <p:nvGraphicFramePr>
          <p:cNvPr id="309" name="Google Shape;309;p18"/>
          <p:cNvGraphicFramePr/>
          <p:nvPr/>
        </p:nvGraphicFramePr>
        <p:xfrm>
          <a:off x="684212" y="1730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{76762896-B892-4A64-BE87-A3E6E889E543}</a:tableStyleId>
              </a:tblPr>
              <a:tblGrid>
                <a:gridCol w="463550"/>
                <a:gridCol w="527050"/>
                <a:gridCol w="1412875"/>
                <a:gridCol w="844550"/>
                <a:gridCol w="1544625"/>
                <a:gridCol w="423850"/>
                <a:gridCol w="2343150"/>
              </a:tblGrid>
              <a:tr h="822325">
                <a:tc gridSpan="7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A2-</a:t>
                      </a:r>
                      <a:r>
                        <a:rPr lang="en-US" sz="12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8</a:t>
                      </a: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擔任其他不能編列管理費之公立機構補助計畫案主持人，依其計畫經費每滿100萬元計1分，未滿100萬元依其比例計分。</a:t>
                      </a:r>
                      <a:r>
                        <a:rPr b="0" i="0" lang="en-US" sz="1200" u="none" cap="none" strike="noStrike">
                          <a:solidFill>
                            <a:schemeClr val="dk2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擔任經本校行政程序認可之校外單位計畫之共同主持人，依其計畫結案文件之經費每滿150萬元計1分，未滿150萬元依其比例計分。其升等評分證明所列共同主持人相對貢獻分配比例應由主持人簽證。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（由研發處審核認證）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</a:tr>
              <a:tr h="5794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項次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年度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計畫名稱及編號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計畫經費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研究者類別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得分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認證單位簽章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</a:tr>
              <a:tr h="6397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1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PMingLiu"/>
                        <a:buChar char="□"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主持人</a:t>
                      </a:r>
                      <a:endParaRPr b="0" i="0" sz="1200" u="none" cap="none" strike="noStrike">
                        <a:solidFill>
                          <a:schemeClr val="dk1"/>
                        </a:solidFill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PMingLiu"/>
                        <a:buChar char="□"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共(協)同主持人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13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2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PMingLiu"/>
                        <a:buChar char="□"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主持人</a:t>
                      </a:r>
                      <a:endParaRPr b="0" i="0" sz="1200" u="none" cap="none" strike="noStrike">
                        <a:solidFill>
                          <a:schemeClr val="dk1"/>
                        </a:solidFill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PMingLiu"/>
                        <a:buChar char="□"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共(協)同主持人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397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3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PMingLiu"/>
                        <a:buChar char="□"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主持人</a:t>
                      </a:r>
                      <a:endParaRPr b="0" i="0" sz="1200" u="none" cap="none" strike="noStrike">
                        <a:solidFill>
                          <a:schemeClr val="dk1"/>
                        </a:solidFill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PMingLiu"/>
                        <a:buChar char="□"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共（協）同主持人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34950">
                <a:tc gridSpan="7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小計：    分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hMerge="1"/>
                <a:tc hMerge="1"/>
                <a:tc hMerge="1"/>
                <a:tc hMerge="1"/>
                <a:tc hMerge="1"/>
              </a:tr>
            </a:tbl>
          </a:graphicData>
        </a:graphic>
      </p:graphicFrame>
      <p:sp>
        <p:nvSpPr>
          <p:cNvPr id="310" name="Google Shape;310;p18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18"/>
          <p:cNvSpPr txBox="1"/>
          <p:nvPr/>
        </p:nvSpPr>
        <p:spPr>
          <a:xfrm>
            <a:off x="6084887" y="5662612"/>
            <a:ext cx="2251075" cy="585787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承辦窗口：研發處 研究企劃組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聯絡分機：2532，許恩綺助理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9"/>
          <p:cNvSpPr txBox="1"/>
          <p:nvPr>
            <p:ph idx="4294967295" type="title"/>
          </p:nvPr>
        </p:nvSpPr>
        <p:spPr>
          <a:xfrm>
            <a:off x="684212" y="228600"/>
            <a:ext cx="6870700" cy="135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教師升等評分表 (A2-</a:t>
            </a:r>
            <a:r>
              <a:rPr lang="en-US" sz="3600">
                <a:latin typeface="Microsoft JhengHei"/>
                <a:ea typeface="Microsoft JhengHei"/>
                <a:cs typeface="Microsoft JhengHei"/>
                <a:sym typeface="Microsoft JhengHei"/>
              </a:rPr>
              <a:t>9</a:t>
            </a: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) </a:t>
            </a:r>
            <a:endParaRPr/>
          </a:p>
        </p:txBody>
      </p:sp>
      <p:graphicFrame>
        <p:nvGraphicFramePr>
          <p:cNvPr id="317" name="Google Shape;317;p19"/>
          <p:cNvGraphicFramePr/>
          <p:nvPr/>
        </p:nvGraphicFramePr>
        <p:xfrm>
          <a:off x="188737" y="1677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{76762896-B892-4A64-BE87-A3E6E889E543}</a:tableStyleId>
              </a:tblPr>
              <a:tblGrid>
                <a:gridCol w="501625"/>
                <a:gridCol w="574300"/>
                <a:gridCol w="1384325"/>
                <a:gridCol w="1664525"/>
                <a:gridCol w="825675"/>
                <a:gridCol w="716625"/>
                <a:gridCol w="2476500"/>
              </a:tblGrid>
              <a:tr h="1049875">
                <a:tc gridSpan="7">
                  <a:txBody>
                    <a:bodyPr/>
                    <a:lstStyle/>
                    <a:p>
                      <a:pPr indent="-407987" lvl="0" marL="407987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Microsoft JhengHei"/>
                        <a:buNone/>
                      </a:pPr>
                      <a:r>
                        <a:rPr lang="en-US" sz="16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A2-9 </a:t>
                      </a: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依學校實收</a:t>
                      </a:r>
                      <a:r>
                        <a:rPr b="0" i="0" lang="en-US" sz="1200" u="sng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技術移轉</a:t>
                      </a: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金額之累計總金額每1萬元計0.4分，未達1萬元不計分；如為專利授權者，</a:t>
                      </a:r>
                      <a:endParaRPr sz="1400" u="none" cap="none" strike="noStrike"/>
                    </a:p>
                    <a:p>
                      <a:pPr indent="-407987" lvl="0" marL="407987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              </a:t>
                      </a:r>
                      <a:r>
                        <a:rPr b="0" i="0" lang="en-US" sz="1200" u="none" cap="none" strike="noStrike">
                          <a:solidFill>
                            <a:schemeClr val="dk2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依學校實收</a:t>
                      </a:r>
                      <a:r>
                        <a:rPr b="0" i="0" lang="en-US" sz="1200" u="sng" cap="none" strike="noStrike">
                          <a:solidFill>
                            <a:schemeClr val="dk2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授權</a:t>
                      </a:r>
                      <a:r>
                        <a:rPr b="0" i="0" lang="en-US" sz="1200" u="none" cap="none" strike="noStrike">
                          <a:solidFill>
                            <a:schemeClr val="dk2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金額之累計總金額每1萬元計0.6分，未達1萬元亦不計分。</a:t>
                      </a:r>
                      <a:r>
                        <a:rPr b="0" i="0" lang="en-US" sz="1200" u="none" cap="none" strike="noStrike">
                          <a:solidFill>
                            <a:schemeClr val="dk1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（由研發處審核認證）</a:t>
                      </a:r>
                      <a:endParaRPr sz="1400" u="none" cap="none" strike="noStrike"/>
                    </a:p>
                    <a:p>
                      <a:pPr indent="-407987" lvl="0" marL="407987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chemeClr val="dk2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            </a:t>
                      </a:r>
                      <a:r>
                        <a:rPr lang="en-US" sz="1200" u="none" cap="none" strike="noStrike">
                          <a:solidFill>
                            <a:schemeClr val="dk2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  </a:t>
                      </a:r>
                      <a:r>
                        <a:rPr b="0" i="0" lang="en-US" sz="1200" u="none" cap="none" strike="noStrike">
                          <a:solidFill>
                            <a:schemeClr val="dk1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前項規定如</a:t>
                      </a:r>
                      <a:r>
                        <a:rPr b="0" i="0" lang="en-US" sz="1200" u="none" cap="none" strike="noStrike">
                          <a:solidFill>
                            <a:schemeClr val="dk2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技術發明人為兩人以上者，得依發明人之授權金分配比例計分</a:t>
                      </a:r>
                      <a:r>
                        <a:rPr lang="en-US" sz="12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。</a:t>
                      </a: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（由研發處審核認證）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</a:tr>
              <a:tr h="4876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Microsoft JhengHei"/>
                        <a:buNone/>
                      </a:pPr>
                      <a:r>
                        <a:rPr b="0" i="0" lang="en-US" sz="16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項次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Microsoft JhengHei"/>
                        <a:buNone/>
                      </a:pPr>
                      <a:r>
                        <a:rPr b="0" i="0" lang="en-US" sz="16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年度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Microsoft JhengHei"/>
                        <a:buNone/>
                      </a:pPr>
                      <a:r>
                        <a:rPr b="0" i="0" lang="en-US" sz="16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技術移轉名稱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Microsoft JhengHei"/>
                        <a:buNone/>
                      </a:pPr>
                      <a:r>
                        <a:rPr b="0" i="0" lang="en-US" sz="16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技術移轉經費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Microsoft JhengHei"/>
                        <a:buNone/>
                      </a:pPr>
                      <a:r>
                        <a:rPr b="0" i="0" lang="en-US" sz="16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共同</a:t>
                      </a:r>
                      <a:endParaRPr sz="140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Microsoft JhengHei"/>
                        <a:buNone/>
                      </a:pPr>
                      <a:r>
                        <a:rPr b="0" i="0" lang="en-US" sz="16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著作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Microsoft JhengHei"/>
                        <a:buNone/>
                      </a:pPr>
                      <a:r>
                        <a:rPr b="0" i="0" lang="en-US" sz="16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得分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Microsoft JhengHei"/>
                        <a:buNone/>
                      </a:pPr>
                      <a:r>
                        <a:rPr b="0" i="0" lang="en-US" sz="16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認證單位簽章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1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□是</a:t>
                      </a:r>
                      <a:b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</a:b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□否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698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2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□是</a:t>
                      </a:r>
                      <a:b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</a:b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□否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3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□是</a:t>
                      </a:r>
                      <a:b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</a:b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□否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698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4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□是</a:t>
                      </a:r>
                      <a:b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</a:b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□否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50825">
                <a:tc gridSpan="7">
                  <a:txBody>
                    <a:bodyPr/>
                    <a:lstStyle/>
                    <a:p>
                      <a:pPr indent="372110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lang="en-US" sz="12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                        </a:t>
                      </a: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</a:rPr>
                        <a:t>小計：	分</a:t>
                      </a:r>
                      <a:endParaRPr sz="1400" u="none" cap="none" strike="noStrike"/>
                    </a:p>
                  </a:txBody>
                  <a:tcPr marT="0" marB="0" marR="17775" marL="17775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</a:tr>
            </a:tbl>
          </a:graphicData>
        </a:graphic>
      </p:graphicFrame>
      <p:sp>
        <p:nvSpPr>
          <p:cNvPr id="318" name="Google Shape;318;p19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9" name="Google Shape;319;p19"/>
          <p:cNvSpPr txBox="1"/>
          <p:nvPr/>
        </p:nvSpPr>
        <p:spPr>
          <a:xfrm>
            <a:off x="5724525" y="5662600"/>
            <a:ext cx="3000000" cy="5859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承辦窗口：研究發展處--創新技術管理組</a:t>
            </a:r>
            <a:endParaRPr b="0" i="0" sz="1200" u="none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聯絡分機：2513，楊宜蓉助理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20"/>
          <p:cNvSpPr txBox="1"/>
          <p:nvPr>
            <p:ph idx="4294967295"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教師升等評分表 (A2-</a:t>
            </a:r>
            <a:r>
              <a:rPr lang="en-US" sz="3600">
                <a:latin typeface="Microsoft JhengHei"/>
                <a:ea typeface="Microsoft JhengHei"/>
                <a:cs typeface="Microsoft JhengHei"/>
                <a:sym typeface="Microsoft JhengHei"/>
              </a:rPr>
              <a:t>10</a:t>
            </a: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)</a:t>
            </a:r>
            <a:endParaRPr/>
          </a:p>
        </p:txBody>
      </p:sp>
      <p:graphicFrame>
        <p:nvGraphicFramePr>
          <p:cNvPr id="325" name="Google Shape;325;p20"/>
          <p:cNvGraphicFramePr/>
          <p:nvPr/>
        </p:nvGraphicFramePr>
        <p:xfrm>
          <a:off x="176362" y="17525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{76762896-B892-4A64-BE87-A3E6E889E543}</a:tableStyleId>
              </a:tblPr>
              <a:tblGrid>
                <a:gridCol w="643925"/>
                <a:gridCol w="682200"/>
                <a:gridCol w="1186000"/>
                <a:gridCol w="1184125"/>
                <a:gridCol w="1173925"/>
                <a:gridCol w="892950"/>
                <a:gridCol w="2382800"/>
              </a:tblGrid>
              <a:tr h="637475">
                <a:tc gridSpan="7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Microsoft JhengHei"/>
                        <a:buNone/>
                      </a:pPr>
                      <a:r>
                        <a:rPr b="0" i="0" lang="en-US" sz="16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A2-</a:t>
                      </a:r>
                      <a:r>
                        <a:rPr lang="en-US" sz="16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10 </a:t>
                      </a: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專利權人為國立雲林科技大學</a:t>
                      </a: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之國內</a:t>
                      </a:r>
                      <a:r>
                        <a:rPr b="0" i="0" lang="en-US" sz="1200" u="none" cap="none" strike="noStrike">
                          <a:solidFill>
                            <a:srgbClr val="7030A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發明</a:t>
                      </a: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獲證專利、</a:t>
                      </a:r>
                      <a:r>
                        <a:rPr b="0" i="0" lang="en-US" sz="1200" u="none" cap="none" strike="noStrike">
                          <a:solidFill>
                            <a:srgbClr val="7030A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設計</a:t>
                      </a: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獲證專利每件1分，</a:t>
                      </a:r>
                      <a:endParaRPr b="0" i="0" sz="1200" u="none" cap="none" strike="noStrik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Microsoft JhengHei"/>
                        <a:buNone/>
                      </a:pPr>
                      <a:r>
                        <a:rPr lang="en-US" sz="1200" u="none" cap="none" strike="noStrike">
                          <a:solidFill>
                            <a:srgbClr val="7030A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             </a:t>
                      </a:r>
                      <a:r>
                        <a:rPr b="0" i="0" lang="en-US" sz="1200" u="none" cap="none" strike="noStrike">
                          <a:solidFill>
                            <a:srgbClr val="7030A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國際獲證專利(不含大陸地區)每件3分</a:t>
                      </a:r>
                      <a:r>
                        <a:rPr lang="en-US" sz="1200" u="none" cap="none" strike="noStrike">
                          <a:solidFill>
                            <a:srgbClr val="7030A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，該表最高10分。</a:t>
                      </a: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（由研發處審核認證）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</a:tr>
              <a:tr h="5791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6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項次</a:t>
                      </a:r>
                      <a:endParaRPr sz="16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lang="en-US" sz="16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年</a:t>
                      </a:r>
                      <a:r>
                        <a:rPr b="0" i="0" lang="en-US" sz="16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度</a:t>
                      </a:r>
                      <a:endParaRPr sz="16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6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專利名稱</a:t>
                      </a:r>
                      <a:endParaRPr sz="16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6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共同著作</a:t>
                      </a:r>
                      <a:endParaRPr sz="16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6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類別</a:t>
                      </a:r>
                      <a:endParaRPr sz="16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6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得分</a:t>
                      </a:r>
                      <a:endParaRPr sz="16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6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認證單位簽章</a:t>
                      </a:r>
                      <a:endParaRPr sz="16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</a:tr>
              <a:tr h="6413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1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□是</a:t>
                      </a:r>
                      <a:b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</a:b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□否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7620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PMingLiu"/>
                        <a:buChar char="□"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我國</a:t>
                      </a:r>
                      <a:endParaRPr b="0" i="0" sz="1000" u="none" cap="none" strike="noStrike">
                        <a:solidFill>
                          <a:schemeClr val="dk1"/>
                        </a:solidFill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  <a:p>
                      <a:pPr indent="-7620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PMingLiu"/>
                        <a:buChar char="□"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歐美日</a:t>
                      </a:r>
                      <a:endParaRPr b="0" i="0" sz="1000" u="none" cap="none" strike="noStrike">
                        <a:solidFill>
                          <a:schemeClr val="dk1"/>
                        </a:solidFill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  <a:p>
                      <a:pPr indent="-7620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PMingLiu"/>
                        <a:buChar char="□"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其他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1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2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□是</a:t>
                      </a:r>
                      <a:b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</a:b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□否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7620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PMingLiu"/>
                        <a:buChar char="□"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我國</a:t>
                      </a:r>
                      <a:endParaRPr b="0" i="0" sz="1000" u="none" cap="none" strike="noStrike">
                        <a:solidFill>
                          <a:schemeClr val="dk1"/>
                        </a:solidFill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  <a:p>
                      <a:pPr indent="-7620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PMingLiu"/>
                        <a:buChar char="□"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歐美日</a:t>
                      </a:r>
                      <a:endParaRPr b="0" i="0" sz="1000" u="none" cap="none" strike="noStrike">
                        <a:solidFill>
                          <a:schemeClr val="dk1"/>
                        </a:solidFill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  <a:p>
                      <a:pPr indent="-7620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PMingLiu"/>
                        <a:buChar char="□"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其他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01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3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□是</a:t>
                      </a:r>
                      <a:b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</a:b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□否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7620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PMingLiu"/>
                        <a:buChar char="□"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我國</a:t>
                      </a:r>
                      <a:endParaRPr b="0" i="0" sz="1000" u="none" cap="none" strike="noStrike">
                        <a:solidFill>
                          <a:schemeClr val="dk1"/>
                        </a:solidFill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  <a:p>
                      <a:pPr indent="-7620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PMingLiu"/>
                        <a:buChar char="□"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歐美日</a:t>
                      </a:r>
                      <a:endParaRPr b="0" i="0" sz="1000" u="none" cap="none" strike="noStrike">
                        <a:solidFill>
                          <a:schemeClr val="dk1"/>
                        </a:solidFill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  <a:p>
                      <a:pPr indent="-7620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PMingLiu"/>
                        <a:buChar char="□"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其他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74625">
                <a:tc gridSpan="7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lang="en-US" sz="12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                                                                                                                                 </a:t>
                      </a: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小計：    分</a:t>
                      </a:r>
                      <a:endParaRPr sz="1400" u="none" cap="none" strike="noStrike"/>
                    </a:p>
                  </a:txBody>
                  <a:tcPr marT="45725" marB="45725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hMerge="1"/>
                <a:tc hMerge="1"/>
                <a:tc hMerge="1"/>
                <a:tc hMerge="1"/>
                <a:tc hMerge="1"/>
              </a:tr>
            </a:tbl>
          </a:graphicData>
        </a:graphic>
      </p:graphicFrame>
      <p:sp>
        <p:nvSpPr>
          <p:cNvPr id="326" name="Google Shape;326;p20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7" name="Google Shape;327;p20"/>
          <p:cNvSpPr txBox="1"/>
          <p:nvPr/>
        </p:nvSpPr>
        <p:spPr>
          <a:xfrm>
            <a:off x="5724525" y="5662600"/>
            <a:ext cx="3000000" cy="5859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承辦窗口：研究發展處--創新技術管理組聯絡分機：2513，楊宜蓉助理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21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3" name="Google Shape;333;p21"/>
          <p:cNvSpPr txBox="1"/>
          <p:nvPr/>
        </p:nvSpPr>
        <p:spPr>
          <a:xfrm>
            <a:off x="827457" y="342900"/>
            <a:ext cx="7303345" cy="160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 教師升等評分表（A2-11創新創業）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4" name="Google Shape;334;p21"/>
          <p:cNvSpPr txBox="1"/>
          <p:nvPr/>
        </p:nvSpPr>
        <p:spPr>
          <a:xfrm>
            <a:off x="1008062" y="1943100"/>
            <a:ext cx="6942137" cy="25545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Microsoft JhengHei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源由：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MingLiu"/>
              <a:buAutoNum type="arabicPeriod"/>
            </a:pPr>
            <a:r>
              <a:rPr b="0" i="0" lang="en-US" sz="20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依據「國立雲林科技大學衍生新創公司實施要點」，本校教職員工生欲</a:t>
            </a:r>
            <a:r>
              <a:rPr b="0" i="0" lang="en-US" sz="2000" u="none" cap="none" strike="noStrike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使用本校研發成果而衍生新創公司</a:t>
            </a:r>
            <a:r>
              <a:rPr b="0" i="0" lang="en-US" sz="20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，得單獨或組成團隊依本實施要點辦理。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MingLiu"/>
              <a:buAutoNum type="arabicPeriod"/>
            </a:pPr>
            <a:r>
              <a:rPr b="0" i="0" lang="en-US" sz="20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高等教育深耕計畫、Ustart創業等計畫鼓勵學生創業。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研發處為鼓勵本校師生創業，故將師生創業列入教師升等評分中。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22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Google Shape;340;p22"/>
          <p:cNvSpPr txBox="1"/>
          <p:nvPr/>
        </p:nvSpPr>
        <p:spPr>
          <a:xfrm>
            <a:off x="651893" y="188912"/>
            <a:ext cx="759195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教師升等評分表（A2-11創新創業）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41" name="Google Shape;341;p22"/>
          <p:cNvGraphicFramePr/>
          <p:nvPr/>
        </p:nvGraphicFramePr>
        <p:xfrm>
          <a:off x="971550" y="155733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{76762896-B892-4A64-BE87-A3E6E889E543}</a:tableStyleId>
              </a:tblPr>
              <a:tblGrid>
                <a:gridCol w="544500"/>
                <a:gridCol w="609600"/>
                <a:gridCol w="1854200"/>
                <a:gridCol w="592125"/>
                <a:gridCol w="3671875"/>
              </a:tblGrid>
              <a:tr h="1463675">
                <a:tc gridSpan="5"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A2-</a:t>
                      </a:r>
                      <a:r>
                        <a:rPr lang="en-US" sz="1200" u="none" cap="none" strike="noStrik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11</a:t>
                      </a: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創新創業：</a:t>
                      </a:r>
                      <a:endParaRPr b="0" i="0"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(1)</a:t>
                      </a: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以研發成果作為新創公司運作所需之技術，且本校擁有該公司股權，每件5分。</a:t>
                      </a:r>
                      <a:endParaRPr b="0" i="0"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(2)</a:t>
                      </a: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以研發成果作為新創公司運作所需之技術，且老師依法擁有該公司股權，每件3分。</a:t>
                      </a:r>
                      <a:endParaRPr b="0" i="0"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(3)</a:t>
                      </a: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輔導本校學生或畢業5年內校友成立新創公司，每件1分。</a:t>
                      </a:r>
                      <a:endParaRPr b="0" i="0"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(4)</a:t>
                      </a: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本目最高10分。（由研發處審核認證）</a:t>
                      </a:r>
                      <a:endParaRPr b="0" i="0"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Calibr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新創公司設立需於</a:t>
                      </a:r>
                      <a:r>
                        <a:rPr b="1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申請升等當日</a:t>
                      </a: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往前推算5年內，且該公司仍登記在案。技術發明人或輔導老師為兩人以上者，依貢獻比例計分。</a:t>
                      </a:r>
                      <a:endParaRPr sz="1400" u="none" cap="none" strike="noStrike"/>
                    </a:p>
                  </a:txBody>
                  <a:tcPr marT="9150" marB="0" marR="17050" marL="17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hMerge="1"/>
                <a:tc hMerge="1"/>
                <a:tc hMerge="1"/>
              </a:tr>
              <a:tr h="50005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Calibr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項次</a:t>
                      </a:r>
                      <a:endParaRPr sz="1400" u="none" cap="none" strike="noStrike"/>
                    </a:p>
                  </a:txBody>
                  <a:tcPr marT="9150" marB="0" marR="17050" marL="17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Calibr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年度</a:t>
                      </a:r>
                      <a:endParaRPr sz="1400" u="none" cap="none" strike="noStrike"/>
                    </a:p>
                  </a:txBody>
                  <a:tcPr marT="9150" marB="0" marR="17050" marL="17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Calibr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公司類別</a:t>
                      </a:r>
                      <a:endParaRPr sz="1400" u="none" cap="none" strike="noStrike"/>
                    </a:p>
                  </a:txBody>
                  <a:tcPr marT="9150" marB="0" marR="17050" marL="17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Calibr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得分</a:t>
                      </a:r>
                      <a:endParaRPr sz="1400" u="none" cap="none" strike="noStrike"/>
                    </a:p>
                  </a:txBody>
                  <a:tcPr marT="9150" marB="0" marR="17050" marL="17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Calibr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認證單位</a:t>
                      </a:r>
                      <a:endParaRPr b="0" i="0"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Calibr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承辦人簽章</a:t>
                      </a:r>
                      <a:endParaRPr sz="1400" u="none" cap="none" strike="noStrike"/>
                    </a:p>
                  </a:txBody>
                  <a:tcPr marT="9150" marB="0" marR="17050" marL="17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207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1</a:t>
                      </a:r>
                      <a:endParaRPr sz="1400" u="none" cap="none" strike="noStrike"/>
                    </a:p>
                  </a:txBody>
                  <a:tcPr marT="9150" marB="0" marR="17050" marL="17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9150" marB="0" marR="17050" marL="17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Calibr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□本校擁有該公司股權</a:t>
                      </a:r>
                      <a:endParaRPr sz="1400" u="none" cap="none" strike="noStrike"/>
                    </a:p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Calibr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□老師擁有該公司股權</a:t>
                      </a:r>
                      <a:endParaRPr sz="1400" u="none" cap="none" strike="noStrike"/>
                    </a:p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Calibr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□輔導學生創業</a:t>
                      </a:r>
                      <a:endParaRPr sz="1400" u="none" cap="none" strike="noStrike"/>
                    </a:p>
                  </a:txBody>
                  <a:tcPr marT="9150" marB="0" marR="17050" marL="17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9150" marB="0" marR="17050" marL="17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9150" marB="0" marR="17050" marL="17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207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2</a:t>
                      </a:r>
                      <a:endParaRPr sz="1400" u="none" cap="none" strike="noStrike"/>
                    </a:p>
                  </a:txBody>
                  <a:tcPr marT="9150" marB="0" marR="17050" marL="17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9150" marB="0" marR="17050" marL="17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Calibr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□本校擁有該公司股權</a:t>
                      </a:r>
                      <a:endParaRPr sz="1400" u="none" cap="none" strike="noStrike"/>
                    </a:p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Calibr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□老師擁有該公司股權</a:t>
                      </a:r>
                      <a:endParaRPr sz="1400" u="none" cap="none" strike="noStrike"/>
                    </a:p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Calibr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□輔導學生創業</a:t>
                      </a:r>
                      <a:endParaRPr sz="1400" u="none" cap="none" strike="noStrike"/>
                    </a:p>
                  </a:txBody>
                  <a:tcPr marT="9150" marB="0" marR="17050" marL="17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9150" marB="0" marR="17050" marL="17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1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9150" marB="0" marR="17050" marL="17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79425">
                <a:tc gridSpan="5">
                  <a:txBody>
                    <a:bodyPr/>
                    <a:lstStyle/>
                    <a:p>
                      <a:pPr indent="372110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1200"/>
                        <a:buFont typeface="Calibri"/>
                        <a:buNone/>
                      </a:pPr>
                      <a:r>
                        <a:rPr b="1" i="0"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小計：    分</a:t>
                      </a:r>
                      <a:endParaRPr sz="1400" u="none" cap="none" strike="noStrike"/>
                    </a:p>
                  </a:txBody>
                  <a:tcPr marT="9150" marB="0" marR="17050" marL="170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hMerge="1"/>
                <a:tc hMerge="1"/>
                <a:tc hMerge="1"/>
              </a:tr>
            </a:tbl>
          </a:graphicData>
        </a:graphic>
      </p:graphicFrame>
      <p:sp>
        <p:nvSpPr>
          <p:cNvPr id="342" name="Google Shape;342;p22"/>
          <p:cNvSpPr txBox="1"/>
          <p:nvPr/>
        </p:nvSpPr>
        <p:spPr>
          <a:xfrm>
            <a:off x="5386375" y="5954700"/>
            <a:ext cx="2951400" cy="5859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承辦窗口：研究發展處--創新技術管理組聯絡分機：2523，</a:t>
            </a:r>
            <a:r>
              <a:rPr lang="en-US" sz="12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林昆儀</a:t>
            </a: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 組員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23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23"/>
          <p:cNvSpPr txBox="1"/>
          <p:nvPr/>
        </p:nvSpPr>
        <p:spPr>
          <a:xfrm>
            <a:off x="850899" y="333375"/>
            <a:ext cx="7573253" cy="160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教師升等評分表（A2-11創新創業）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23"/>
          <p:cNvSpPr txBox="1"/>
          <p:nvPr/>
        </p:nvSpPr>
        <p:spPr>
          <a:xfrm>
            <a:off x="1582501" y="1794145"/>
            <a:ext cx="6627812" cy="3140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Microsoft JhengHei"/>
              <a:buNone/>
            </a:pPr>
            <a:r>
              <a:rPr b="0" i="0" lang="en-US" sz="1800" u="none" cap="none" strike="noStrike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所需提供證明文件：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Microsoft JhengHei"/>
              <a:buNone/>
            </a:pPr>
            <a:r>
              <a:rPr b="0" i="0" lang="en-US" sz="1800" u="none" cap="none" strike="noStrike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一、本校擁有該公司股權、老師擁有該公司股權證明文件：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Microsoft JhengHei"/>
              <a:buNone/>
            </a:pPr>
            <a:r>
              <a:rPr b="0" i="0" lang="en-US" sz="1800" u="none" cap="none" strike="noStrike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(一) 研發成果作價出資契約、技術移轉合約書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Microsoft JhengHei"/>
              <a:buNone/>
            </a:pPr>
            <a:r>
              <a:rPr b="0" i="0" lang="en-US" sz="1800" u="none" cap="none" strike="noStrike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(二) 股權證明、實體股票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t/>
            </a:r>
            <a:endParaRPr b="0" i="0" sz="1800" u="none" cap="none" strike="noStrike">
              <a:solidFill>
                <a:srgbClr val="FF0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Microsoft JhengHei"/>
              <a:buNone/>
            </a:pPr>
            <a:r>
              <a:rPr b="0" i="0" lang="en-US" sz="1800" u="none" cap="none" strike="noStrike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二、輔導學生創業：研發處、育成中心及各學院之證明文件。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350" name="Google Shape;350;p23"/>
          <p:cNvSpPr txBox="1"/>
          <p:nvPr/>
        </p:nvSpPr>
        <p:spPr>
          <a:xfrm>
            <a:off x="5386374" y="5421300"/>
            <a:ext cx="2951400" cy="5859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承辦窗口：研究發展處--創新技術管理組聯絡分機：2523，</a:t>
            </a:r>
            <a:r>
              <a:rPr lang="en-US" sz="12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林昆儀</a:t>
            </a:r>
            <a:r>
              <a:rPr b="0" i="0" lang="en-US" sz="1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 組員</a:t>
            </a:r>
            <a:endParaRPr b="0" i="0" sz="1200" u="none" cap="none" strike="noStrike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24"/>
          <p:cNvSpPr txBox="1"/>
          <p:nvPr>
            <p:ph idx="4294967295"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教師升等評分作業 (A2-</a:t>
            </a:r>
            <a:r>
              <a:rPr lang="en-US" sz="3600">
                <a:latin typeface="Microsoft JhengHei"/>
                <a:ea typeface="Microsoft JhengHei"/>
                <a:cs typeface="Microsoft JhengHei"/>
                <a:sym typeface="Microsoft JhengHei"/>
              </a:rPr>
              <a:t>12</a:t>
            </a: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)</a:t>
            </a:r>
            <a:endParaRPr/>
          </a:p>
        </p:txBody>
      </p:sp>
      <p:sp>
        <p:nvSpPr>
          <p:cNvPr id="356" name="Google Shape;356;p24"/>
          <p:cNvSpPr txBox="1"/>
          <p:nvPr>
            <p:ph idx="4294967295" type="body"/>
          </p:nvPr>
        </p:nvSpPr>
        <p:spPr>
          <a:xfrm>
            <a:off x="633412" y="1752600"/>
            <a:ext cx="7989887" cy="4479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🞐"/>
            </a:pPr>
            <a:r>
              <a:rPr b="0" i="0" lang="en-US" sz="2800" u="sng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國科會</a:t>
            </a:r>
            <a:r>
              <a:rPr b="0" i="0" lang="en-US" sz="2800" u="sng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傑出產學合作獎</a:t>
            </a:r>
            <a:r>
              <a:rPr b="0" i="0" lang="en-US" sz="2800" u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、</a:t>
            </a:r>
            <a:r>
              <a:rPr b="0" i="0" lang="en-US" sz="2800" u="sng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傑出科技榮譽獎</a:t>
            </a:r>
            <a:r>
              <a:rPr b="0" i="0" lang="en-US" sz="2800" u="sng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、</a:t>
            </a:r>
            <a:r>
              <a:rPr b="0" i="0" lang="en-US" sz="2800" u="sng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總統科學獎</a:t>
            </a:r>
            <a:r>
              <a:rPr b="0" i="0" lang="en-US" sz="2800" u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、</a:t>
            </a:r>
            <a:r>
              <a:rPr b="0" i="0" lang="en-US" sz="2800" u="sng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傑出技轉貢獻獎</a:t>
            </a:r>
            <a:r>
              <a:rPr b="0" i="0" lang="en-US" sz="2800" u="sng">
                <a:solidFill>
                  <a:schemeClr val="dk2"/>
                </a:solidFill>
                <a:latin typeface="PMingLiu"/>
                <a:ea typeface="PMingLiu"/>
                <a:cs typeface="PMingLiu"/>
                <a:sym typeface="PMingLiu"/>
              </a:rPr>
              <a:t>、</a:t>
            </a:r>
            <a:r>
              <a:rPr b="0" i="0" lang="en-US" sz="2800" u="sng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吳大猷紀念獎</a:t>
            </a:r>
            <a:r>
              <a:rPr b="0" i="0" lang="en-US" sz="2800" u="sng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及</a:t>
            </a:r>
            <a:r>
              <a:rPr lang="en-US" sz="2800" u="sng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教育部國家產學大師獎</a:t>
            </a:r>
            <a:r>
              <a:rPr b="0" i="0" lang="en-US" sz="2800" u="sng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，</a:t>
            </a:r>
            <a:r>
              <a:rPr lang="en-US" sz="2800" u="sng">
                <a:latin typeface="Microsoft JhengHei"/>
                <a:ea typeface="Microsoft JhengHei"/>
                <a:cs typeface="Microsoft JhengHei"/>
                <a:sym typeface="Microsoft JhengHei"/>
              </a:rPr>
              <a:t>給</a:t>
            </a:r>
            <a:r>
              <a:rPr b="0" i="0" lang="en-US" sz="2800" u="sng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予10分</a:t>
            </a:r>
            <a:r>
              <a:rPr b="0" i="0" lang="en-US" sz="2800" u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 。</a:t>
            </a:r>
            <a:endParaRPr/>
          </a:p>
          <a:p>
            <a:pPr indent="-342900" lvl="0" marL="342900" marR="0" rtl="0" algn="l">
              <a:lnSpc>
                <a:spcPct val="128571"/>
              </a:lnSpc>
              <a:spcBef>
                <a:spcPts val="56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Noto Sans Symbols"/>
              <a:buChar char="🞐"/>
            </a:pPr>
            <a:r>
              <a:rPr b="0" i="0" lang="en-US" sz="2800" u="sng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教育部</a:t>
            </a:r>
            <a:r>
              <a:rPr b="0" i="0" lang="en-US" sz="2800" u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各項獎勵及</a:t>
            </a:r>
            <a:r>
              <a:rPr b="0" i="0" lang="en-US" sz="2800" u="sng">
                <a:solidFill>
                  <a:schemeClr val="dk2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本校研究類優良教師</a:t>
            </a:r>
            <a:r>
              <a:rPr b="0" i="0" lang="en-US" sz="2800" u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，每次5分。</a:t>
            </a:r>
            <a:endParaRPr/>
          </a:p>
          <a:p>
            <a:pPr indent="-342900" lvl="0" marL="342900" marR="0" rtl="0" algn="l">
              <a:lnSpc>
                <a:spcPct val="128571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🞐"/>
            </a:pPr>
            <a:r>
              <a:rPr b="0" i="0" lang="en-US" sz="2800" u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本項最高10分。</a:t>
            </a:r>
            <a:endParaRPr/>
          </a:p>
        </p:txBody>
      </p:sp>
      <p:sp>
        <p:nvSpPr>
          <p:cNvPr id="357" name="Google Shape;357;p24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25"/>
          <p:cNvSpPr txBox="1"/>
          <p:nvPr>
            <p:ph idx="4294967295"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教師升等評分表（A2-1</a:t>
            </a:r>
            <a:r>
              <a:rPr lang="en-US" sz="3600">
                <a:latin typeface="Microsoft JhengHei"/>
                <a:ea typeface="Microsoft JhengHei"/>
                <a:cs typeface="Microsoft JhengHei"/>
                <a:sym typeface="Microsoft JhengHei"/>
              </a:rPr>
              <a:t>2</a:t>
            </a: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 )</a:t>
            </a:r>
            <a:endParaRPr/>
          </a:p>
        </p:txBody>
      </p:sp>
      <p:sp>
        <p:nvSpPr>
          <p:cNvPr id="363" name="Google Shape;363;p25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4" name="Google Shape;364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2602" y="1657924"/>
            <a:ext cx="7855598" cy="3447477"/>
          </a:xfrm>
          <a:prstGeom prst="rect">
            <a:avLst/>
          </a:prstGeom>
          <a:noFill/>
          <a:ln>
            <a:noFill/>
          </a:ln>
        </p:spPr>
      </p:pic>
      <p:sp>
        <p:nvSpPr>
          <p:cNvPr id="365" name="Google Shape;365;p25"/>
          <p:cNvSpPr txBox="1"/>
          <p:nvPr/>
        </p:nvSpPr>
        <p:spPr>
          <a:xfrm>
            <a:off x="5726100" y="5471275"/>
            <a:ext cx="2988600" cy="7773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承辦窗口：研發處研究企劃組</a:t>
            </a:r>
            <a:br>
              <a:rPr b="0" i="0" lang="en-US" sz="1200" u="none" cap="none" strike="noStrike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</a:br>
            <a:r>
              <a:rPr b="0" i="0" lang="en-US" sz="1200" u="none" cap="none" strike="noStrike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聯絡分機：2523</a:t>
            </a:r>
            <a:r>
              <a:rPr lang="en-US" sz="12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，李嫦孺專員</a:t>
            </a:r>
            <a:endParaRPr sz="1200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Microsoft JhengHei"/>
              <a:buNone/>
            </a:pPr>
            <a:r>
              <a:rPr lang="en-US" sz="12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                    2532，許恩綺助理</a:t>
            </a:r>
            <a:endParaRPr sz="1200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Microsoft JhengHei"/>
              <a:buNone/>
            </a:pPr>
            <a:r>
              <a:rPr lang="en-US" sz="1200">
                <a:latin typeface="Microsoft JhengHei"/>
                <a:ea typeface="Microsoft JhengHei"/>
                <a:cs typeface="Microsoft JhengHei"/>
                <a:sym typeface="Microsoft JhengHei"/>
              </a:rPr>
              <a:t>                    </a:t>
            </a:r>
            <a:r>
              <a:rPr b="0" i="0" lang="en-US" sz="1200" u="none" cap="none" strike="noStrike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2546，沈秀容助理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26"/>
          <p:cNvSpPr txBox="1"/>
          <p:nvPr>
            <p:ph idx="4294967295" type="title"/>
          </p:nvPr>
        </p:nvSpPr>
        <p:spPr>
          <a:xfrm>
            <a:off x="687387" y="293687"/>
            <a:ext cx="7197725" cy="160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教師升等評分表（C3-9表）</a:t>
            </a:r>
            <a:endParaRPr/>
          </a:p>
        </p:txBody>
      </p:sp>
      <p:sp>
        <p:nvSpPr>
          <p:cNvPr id="371" name="Google Shape;371;p26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72" name="Google Shape;372;p26"/>
          <p:cNvGraphicFramePr/>
          <p:nvPr/>
        </p:nvGraphicFramePr>
        <p:xfrm>
          <a:off x="685800" y="155416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{76762896-B892-4A64-BE87-A3E6E889E543}</a:tableStyleId>
              </a:tblPr>
              <a:tblGrid>
                <a:gridCol w="473075"/>
                <a:gridCol w="679450"/>
                <a:gridCol w="1871650"/>
                <a:gridCol w="573075"/>
                <a:gridCol w="4108450"/>
              </a:tblGrid>
              <a:tr h="517525">
                <a:tc gridSpan="5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Microsoft JhengHei"/>
                        <a:buNone/>
                      </a:pPr>
                      <a:r>
                        <a:rPr b="0" i="0" lang="en-US" sz="14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C3-9依學校實收教師募款金額之總金額每滿10萬元計</a:t>
                      </a:r>
                      <a:r>
                        <a:rPr lang="en-US" sz="1400" u="none" cap="none" strike="noStrike">
                          <a:solidFill>
                            <a:schemeClr val="dk2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1</a:t>
                      </a:r>
                      <a:r>
                        <a:rPr b="0" i="0" lang="en-US" sz="14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分，未滿10萬元依其比例計分，最高</a:t>
                      </a:r>
                      <a:r>
                        <a:rPr lang="en-US" sz="1400" u="none" cap="none" strike="noStrike">
                          <a:solidFill>
                            <a:schemeClr val="dk2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10</a:t>
                      </a:r>
                      <a:r>
                        <a:rPr b="0" i="0" lang="en-US" sz="14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分。 （由研發處審核認證）</a:t>
                      </a:r>
                      <a:endParaRPr sz="1400" u="none" cap="none" strike="noStrike"/>
                    </a:p>
                  </a:txBody>
                  <a:tcPr marT="45700" marB="45700" marR="91450" marL="91450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 hMerge="1"/>
              </a:tr>
              <a:tr h="479425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項次</a:t>
                      </a:r>
                      <a:endParaRPr sz="1400" u="none" cap="none" strike="noStrike"/>
                    </a:p>
                  </a:txBody>
                  <a:tcPr marT="0" marB="0" marR="68575" marL="685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學年度</a:t>
                      </a:r>
                      <a:endParaRPr sz="1400" u="none" cap="none" strike="noStrike"/>
                    </a:p>
                  </a:txBody>
                  <a:tcPr marT="0" marB="0" marR="68575" marL="685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募款金額</a:t>
                      </a:r>
                      <a:endParaRPr sz="1400" u="none" cap="none" strike="noStrike"/>
                    </a:p>
                  </a:txBody>
                  <a:tcPr marT="0" marB="0" marR="68575" marL="685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得分</a:t>
                      </a:r>
                      <a:endParaRPr sz="1400" u="none" cap="none" strike="noStrike"/>
                    </a:p>
                  </a:txBody>
                  <a:tcPr marT="0" marB="0" marR="68575" marL="685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14287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Microsoft JhengHei"/>
                        <a:buNone/>
                      </a:pPr>
                      <a:r>
                        <a:rPr b="0" i="0" lang="en-US" sz="12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認證單位簽章</a:t>
                      </a:r>
                      <a:endParaRPr sz="1400" u="none" cap="none" strike="noStrike"/>
                    </a:p>
                  </a:txBody>
                  <a:tcPr marT="0" marB="0" marR="68575" marL="68575" anchor="ctr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Microsoft JhengHei"/>
                        <a:buNone/>
                      </a:pPr>
                      <a:r>
                        <a:rPr b="0" i="0" lang="en-US" sz="14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1</a:t>
                      </a:r>
                      <a:endParaRPr sz="1400" u="none" cap="none" strike="noStrike"/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Microsoft JhengHei"/>
                        <a:buNone/>
                      </a:pPr>
                      <a:r>
                        <a:rPr b="0" i="0" lang="en-US" sz="14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Microsoft JhengHei"/>
                        <a:buNone/>
                      </a:pPr>
                      <a:r>
                        <a:rPr b="0" i="0" lang="en-US" sz="14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Microsoft JhengHei"/>
                        <a:buNone/>
                      </a:pPr>
                      <a:r>
                        <a:rPr b="0" i="0" lang="en-US" sz="14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Microsoft JhengHei"/>
                        <a:buNone/>
                      </a:pPr>
                      <a:r>
                        <a:rPr b="0" i="0" lang="en-US" sz="14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1430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Microsoft JhengHei"/>
                        <a:buNone/>
                      </a:pPr>
                      <a:r>
                        <a:rPr b="0" i="0" lang="en-US" sz="14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2</a:t>
                      </a:r>
                      <a:endParaRPr sz="1400" u="none" cap="none" strike="noStrike"/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Microsoft JhengHei"/>
                        <a:buNone/>
                      </a:pPr>
                      <a:r>
                        <a:rPr b="0" i="0" lang="en-US" sz="14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Microsoft JhengHei"/>
                        <a:buNone/>
                      </a:pPr>
                      <a:r>
                        <a:rPr b="0" i="0" lang="en-US" sz="14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Microsoft JhengHei"/>
                        <a:buNone/>
                      </a:pPr>
                      <a:r>
                        <a:rPr b="0" i="0" lang="en-US" sz="14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Microsoft JhengHei"/>
                        <a:buNone/>
                      </a:pPr>
                      <a:r>
                        <a:rPr b="0" i="0" lang="en-US" sz="14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12725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Microsoft JhengHei"/>
                        <a:buNone/>
                      </a:pPr>
                      <a:r>
                        <a:rPr b="0" i="0" lang="en-US" sz="14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3</a:t>
                      </a:r>
                      <a:endParaRPr sz="1400" u="none" cap="none" strike="noStrike"/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Microsoft JhengHei"/>
                        <a:buNone/>
                      </a:pPr>
                      <a:r>
                        <a:rPr b="0" i="0" lang="en-US" sz="14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Microsoft JhengHei"/>
                        <a:buNone/>
                      </a:pPr>
                      <a:r>
                        <a:rPr b="0" i="0" lang="en-US" sz="14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Microsoft JhengHei"/>
                        <a:buNone/>
                      </a:pPr>
                      <a:r>
                        <a:rPr b="0" i="0" lang="en-US" sz="14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Microsoft JhengHei"/>
                        <a:buNone/>
                      </a:pPr>
                      <a:r>
                        <a:rPr b="0" i="0" lang="en-US" sz="14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 </a:t>
                      </a:r>
                      <a:endParaRPr sz="1400" u="none" cap="none" strike="noStrike"/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06375">
                <a:tc gridSpan="5"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Microsoft JhengHei"/>
                        <a:buNone/>
                      </a:pPr>
                      <a:r>
                        <a:rPr b="0" i="0" lang="en-US" sz="1400" u="none" cap="none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                                                                                                                                      小計：    分</a:t>
                      </a:r>
                      <a:endParaRPr sz="1400" u="none" cap="none" strike="noStrike"/>
                    </a:p>
                  </a:txBody>
                  <a:tcPr marT="0" marB="0" marR="68575" marL="6857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hMerge="1"/>
                <a:tc hMerge="1"/>
                <a:tc hMerge="1"/>
              </a:tr>
            </a:tbl>
          </a:graphicData>
        </a:graphic>
      </p:graphicFrame>
      <p:pic>
        <p:nvPicPr>
          <p:cNvPr id="373" name="Google Shape;373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65312" y="3538537"/>
            <a:ext cx="2554287" cy="3335337"/>
          </a:xfrm>
          <a:prstGeom prst="rect">
            <a:avLst/>
          </a:prstGeom>
          <a:noFill/>
          <a:ln>
            <a:noFill/>
          </a:ln>
        </p:spPr>
      </p:pic>
      <p:sp>
        <p:nvSpPr>
          <p:cNvPr id="374" name="Google Shape;374;p26"/>
          <p:cNvSpPr txBox="1"/>
          <p:nvPr/>
        </p:nvSpPr>
        <p:spPr>
          <a:xfrm>
            <a:off x="1187450" y="3511550"/>
            <a:ext cx="11160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募款證明範例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5" name="Google Shape;375;p26"/>
          <p:cNvSpPr txBox="1"/>
          <p:nvPr/>
        </p:nvSpPr>
        <p:spPr>
          <a:xfrm>
            <a:off x="5726099" y="5662600"/>
            <a:ext cx="2988600" cy="5859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承辦窗口：研發處就業暨校友服務中心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聯絡分機：2542，邱郁茹助理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6" name="Google Shape;376;p26"/>
          <p:cNvSpPr txBox="1"/>
          <p:nvPr/>
        </p:nvSpPr>
        <p:spPr>
          <a:xfrm>
            <a:off x="346075" y="222250"/>
            <a:ext cx="1825625" cy="584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Microsoft JhengHei"/>
              <a:buNone/>
            </a:pPr>
            <a:r>
              <a:rPr b="1" i="0" lang="en-US" sz="3200" u="none" cap="none" strike="noStrike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服務類：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g21a33601231_1_0"/>
          <p:cNvSpPr txBox="1"/>
          <p:nvPr>
            <p:ph idx="4294967295" type="title"/>
          </p:nvPr>
        </p:nvSpPr>
        <p:spPr>
          <a:xfrm>
            <a:off x="53150" y="805525"/>
            <a:ext cx="62739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29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教師升等評分表（C3-</a:t>
            </a:r>
            <a:r>
              <a:rPr lang="en-US" sz="2900">
                <a:latin typeface="Microsoft JhengHei"/>
                <a:ea typeface="Microsoft JhengHei"/>
                <a:cs typeface="Microsoft JhengHei"/>
                <a:sym typeface="Microsoft JhengHei"/>
              </a:rPr>
              <a:t>11之1跟2</a:t>
            </a:r>
            <a:r>
              <a:rPr b="0" i="0" lang="en-US" sz="29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）</a:t>
            </a:r>
            <a:endParaRPr sz="3700"/>
          </a:p>
        </p:txBody>
      </p:sp>
      <p:sp>
        <p:nvSpPr>
          <p:cNvPr id="382" name="Google Shape;382;g21a33601231_1_0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g21a33601231_1_0"/>
          <p:cNvSpPr txBox="1"/>
          <p:nvPr/>
        </p:nvSpPr>
        <p:spPr>
          <a:xfrm>
            <a:off x="346075" y="222250"/>
            <a:ext cx="18255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Microsoft JhengHei"/>
              <a:buNone/>
            </a:pPr>
            <a:r>
              <a:rPr b="1" i="0" lang="en-US" sz="3200" u="none" cap="none" strike="noStrike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服務類：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4" name="Google Shape;384;g21a33601231_1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0475" y="1551099"/>
            <a:ext cx="7479416" cy="4355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g21a33601231_1_11"/>
          <p:cNvSpPr txBox="1"/>
          <p:nvPr>
            <p:ph idx="4294967295" type="title"/>
          </p:nvPr>
        </p:nvSpPr>
        <p:spPr>
          <a:xfrm>
            <a:off x="53150" y="805525"/>
            <a:ext cx="62739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b="0" i="0" lang="en-US" sz="29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教師升等評分表（C3-</a:t>
            </a:r>
            <a:r>
              <a:rPr lang="en-US" sz="2900">
                <a:latin typeface="Microsoft JhengHei"/>
                <a:ea typeface="Microsoft JhengHei"/>
                <a:cs typeface="Microsoft JhengHei"/>
                <a:sym typeface="Microsoft JhengHei"/>
              </a:rPr>
              <a:t>11之1跟2</a:t>
            </a:r>
            <a:r>
              <a:rPr b="0" i="0" lang="en-US" sz="29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）</a:t>
            </a:r>
            <a:endParaRPr sz="3700"/>
          </a:p>
        </p:txBody>
      </p:sp>
      <p:sp>
        <p:nvSpPr>
          <p:cNvPr id="390" name="Google Shape;390;g21a33601231_1_11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1" name="Google Shape;391;g21a33601231_1_11"/>
          <p:cNvSpPr txBox="1"/>
          <p:nvPr/>
        </p:nvSpPr>
        <p:spPr>
          <a:xfrm>
            <a:off x="5726099" y="5662600"/>
            <a:ext cx="2988600" cy="5859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Microsoft JhengHei"/>
              <a:buNone/>
            </a:pPr>
            <a:r>
              <a:rPr b="0" i="0" lang="en-US" sz="1200" u="none" cap="none" strike="noStrike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承辦窗口：研發處研究企劃組</a:t>
            </a:r>
            <a:br>
              <a:rPr b="0" i="0" lang="en-US" sz="1200" u="none" cap="none" strike="noStrike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</a:br>
            <a:r>
              <a:rPr b="0" i="0" lang="en-US" sz="1200" u="none" cap="none" strike="noStrike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聯絡分機：2546，沈秀容助理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2" name="Google Shape;392;g21a33601231_1_11"/>
          <p:cNvSpPr txBox="1"/>
          <p:nvPr/>
        </p:nvSpPr>
        <p:spPr>
          <a:xfrm>
            <a:off x="346075" y="222250"/>
            <a:ext cx="18255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Microsoft JhengHei"/>
              <a:buNone/>
            </a:pPr>
            <a:r>
              <a:rPr b="1" i="0" lang="en-US" sz="3200" u="none" cap="none" strike="noStrike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服務類：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3" name="Google Shape;393;g21a33601231_1_11"/>
          <p:cNvSpPr txBox="1"/>
          <p:nvPr>
            <p:ph idx="4294967295" type="title"/>
          </p:nvPr>
        </p:nvSpPr>
        <p:spPr>
          <a:xfrm>
            <a:off x="496050" y="1452550"/>
            <a:ext cx="7519500" cy="3293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lang="en-US" sz="2200">
                <a:latin typeface="Microsoft JhengHei"/>
                <a:ea typeface="Microsoft JhengHei"/>
                <a:cs typeface="Microsoft JhengHei"/>
                <a:sym typeface="Microsoft JhengHei"/>
              </a:rPr>
              <a:t>1.需請符合資格之教師自行檢附相關佐證資料，研發處將依教師提供之佐證資料進行書面審查。</a:t>
            </a:r>
            <a:endParaRPr sz="2200"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br>
              <a:rPr lang="en-US" sz="2200">
                <a:latin typeface="Microsoft JhengHei"/>
                <a:ea typeface="Microsoft JhengHei"/>
                <a:cs typeface="Microsoft JhengHei"/>
                <a:sym typeface="Microsoft JhengHei"/>
              </a:rPr>
            </a:br>
            <a:r>
              <a:rPr lang="en-US" sz="2200">
                <a:latin typeface="Microsoft JhengHei"/>
                <a:ea typeface="Microsoft JhengHei"/>
                <a:cs typeface="Microsoft JhengHei"/>
                <a:sym typeface="Microsoft JhengHei"/>
              </a:rPr>
              <a:t>2.佐證資料說明：</a:t>
            </a:r>
            <a:endParaRPr sz="2200"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rPr lang="en-US" sz="2200">
                <a:latin typeface="Microsoft JhengHei"/>
                <a:ea typeface="Microsoft JhengHei"/>
                <a:cs typeface="Microsoft JhengHei"/>
                <a:sym typeface="Microsoft JhengHei"/>
              </a:rPr>
              <a:t>建議教師提供聘書、Email來信、審查委員名冊等相關證明文件，並提供該期刊在WOS及SciVal系統之連結，以上資料請以電子檔方式郵寄至承辦人員，以利進行資料核對之作業程序。</a:t>
            </a:r>
            <a:endParaRPr sz="2200"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Microsoft JhengHei"/>
              <a:buNone/>
            </a:pPr>
            <a:r>
              <a:t/>
            </a:r>
            <a:endParaRPr sz="2900"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27"/>
          <p:cNvSpPr txBox="1"/>
          <p:nvPr/>
        </p:nvSpPr>
        <p:spPr>
          <a:xfrm>
            <a:off x="1318076" y="4237665"/>
            <a:ext cx="6192837" cy="769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CC"/>
              </a:buClr>
              <a:buSzPts val="4400"/>
              <a:buFont typeface="Comic Sans MS"/>
              <a:buNone/>
            </a:pPr>
            <a:r>
              <a:rPr b="1" i="0" lang="en-US" sz="4400" u="none" cap="none" strike="noStrike">
                <a:solidFill>
                  <a:srgbClr val="0033C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Thanks for Listening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9" name="Google Shape;399;p27"/>
          <p:cNvSpPr txBox="1"/>
          <p:nvPr/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0" name="Google Shape;400;p27"/>
          <p:cNvSpPr txBox="1"/>
          <p:nvPr/>
        </p:nvSpPr>
        <p:spPr>
          <a:xfrm>
            <a:off x="1465665" y="1262552"/>
            <a:ext cx="5897661" cy="203128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CC"/>
              </a:buClr>
              <a:buSzPts val="4400"/>
              <a:buFont typeface="Comic Sans MS"/>
              <a:buNone/>
            </a:pPr>
            <a:r>
              <a:rPr b="1" i="0" lang="en-US" sz="4200" u="none" cap="none" strike="noStrike">
                <a:solidFill>
                  <a:srgbClr val="0033CC"/>
                </a:solidFill>
                <a:latin typeface="Comic Sans MS"/>
                <a:ea typeface="Comic Sans MS"/>
                <a:cs typeface="Comic Sans MS"/>
                <a:sym typeface="Comic Sans MS"/>
              </a:rPr>
              <a:t>研發處認列評分表：A2-1至A2-12、                                C3-9 、C3-11</a:t>
            </a:r>
            <a:endParaRPr b="1" i="0" sz="4200" u="none" cap="none" strike="noStrike">
              <a:solidFill>
                <a:srgbClr val="0033CC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1_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2010-12-07T02:57:52Z</dcterms:created>
  <dc:creator>UserPC</dc:creator>
</cp:coreProperties>
</file>