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66" r:id="rId3"/>
    <p:sldId id="265" r:id="rId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1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BA248-C9A3-41DB-9ADF-4C4A3B56525C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FFD4D9-0194-4A35-B06D-C7B9EC829BA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8864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2018/3/14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471114" y="1484784"/>
            <a:ext cx="3740846" cy="1368152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pPr algn="ctr"/>
            <a:r>
              <a:rPr lang="zh-TW" altLang="en-US" sz="7200" dirty="0"/>
              <a:t>校</a:t>
            </a:r>
            <a:r>
              <a:rPr lang="zh-TW" altLang="en-US" sz="7200" dirty="0" smtClean="0"/>
              <a:t>實習</a:t>
            </a:r>
            <a:endParaRPr lang="zh-TW" altLang="en-US" sz="7200" dirty="0"/>
          </a:p>
        </p:txBody>
      </p:sp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>
          <a:xfrm>
            <a:off x="453899" y="188640"/>
            <a:ext cx="7772400" cy="10668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 smtClean="0"/>
              <a:t>校、學程畢業門檻規定</a:t>
            </a:r>
            <a:endParaRPr lang="zh-TW" altLang="en-US" sz="4800" dirty="0"/>
          </a:p>
        </p:txBody>
      </p:sp>
      <p:sp>
        <p:nvSpPr>
          <p:cNvPr id="10" name="矩形 9"/>
          <p:cNvSpPr/>
          <p:nvPr/>
        </p:nvSpPr>
        <p:spPr>
          <a:xfrm>
            <a:off x="467544" y="2708920"/>
            <a:ext cx="3744416" cy="38653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1500"/>
              </a:lnSpc>
              <a:spcBef>
                <a:spcPts val="1200"/>
              </a:spcBef>
              <a:spcAft>
                <a:spcPts val="1200"/>
              </a:spcAft>
            </a:pPr>
            <a:r>
              <a:rPr lang="zh-TW" altLang="en-US" sz="1200" dirty="0" smtClean="0"/>
              <a:t>本校</a:t>
            </a:r>
            <a:r>
              <a:rPr lang="zh-TW" altLang="en-US" sz="1200" dirty="0"/>
              <a:t>產業實務實習方式至少應符合下列各款之一：</a:t>
            </a:r>
            <a:br>
              <a:rPr lang="zh-TW" altLang="en-US" sz="1200" dirty="0"/>
            </a:br>
            <a:r>
              <a:rPr lang="en-US" altLang="zh-TW" sz="1200" dirty="0"/>
              <a:t>(</a:t>
            </a:r>
            <a:r>
              <a:rPr lang="zh-TW" altLang="en-US" sz="1200" dirty="0"/>
              <a:t>一</a:t>
            </a:r>
            <a:r>
              <a:rPr lang="en-US" altLang="zh-TW" sz="1200" dirty="0"/>
              <a:t>) </a:t>
            </a:r>
            <a:r>
              <a:rPr lang="zh-TW" altLang="en-US" sz="1200" dirty="0"/>
              <a:t>修習產業實習課程：</a:t>
            </a:r>
            <a:br>
              <a:rPr lang="zh-TW" altLang="en-US" sz="1200" dirty="0"/>
            </a:br>
            <a:r>
              <a:rPr lang="zh-TW" altLang="en-US" sz="1200" dirty="0"/>
              <a:t>開設二學分以上之產業實習課程，且需在</a:t>
            </a:r>
            <a:r>
              <a:rPr lang="zh-TW" altLang="en-US" sz="1200" dirty="0">
                <a:solidFill>
                  <a:srgbClr val="FF0000"/>
                </a:solidFill>
              </a:rPr>
              <a:t>同一機構</a:t>
            </a:r>
            <a:r>
              <a:rPr lang="zh-TW" altLang="en-US" sz="1200" dirty="0"/>
              <a:t>連續實習</a:t>
            </a:r>
            <a:r>
              <a:rPr lang="zh-TW" altLang="en-US" sz="1200" dirty="0">
                <a:solidFill>
                  <a:srgbClr val="FF0000"/>
                </a:solidFill>
              </a:rPr>
              <a:t>八週以上</a:t>
            </a:r>
            <a:r>
              <a:rPr lang="zh-TW" altLang="en-US" sz="1200" dirty="0"/>
              <a:t>，及實習時</a:t>
            </a:r>
            <a:r>
              <a:rPr lang="zh-TW" altLang="en-US" sz="1200" dirty="0" smtClean="0"/>
              <a:t>數應</a:t>
            </a:r>
            <a:r>
              <a:rPr lang="zh-TW" altLang="en-US" sz="1200" dirty="0"/>
              <a:t>達</a:t>
            </a:r>
            <a:r>
              <a:rPr lang="zh-TW" altLang="en-US" sz="1200" dirty="0">
                <a:solidFill>
                  <a:srgbClr val="FF0000"/>
                </a:solidFill>
              </a:rPr>
              <a:t>三百二十</a:t>
            </a:r>
            <a:r>
              <a:rPr lang="zh-TW" altLang="en-US" sz="1200" dirty="0"/>
              <a:t>小時（含各系、所訂定定期返校之座談會或研習活動等）。</a:t>
            </a:r>
            <a:br>
              <a:rPr lang="zh-TW" altLang="en-US" sz="1200" dirty="0"/>
            </a:br>
            <a:r>
              <a:rPr lang="en-US" altLang="zh-TW" sz="1200" dirty="0"/>
              <a:t>(</a:t>
            </a:r>
            <a:r>
              <a:rPr lang="zh-TW" altLang="en-US" sz="1200" dirty="0"/>
              <a:t>二</a:t>
            </a:r>
            <a:r>
              <a:rPr lang="en-US" altLang="zh-TW" sz="1200" dirty="0"/>
              <a:t>) </a:t>
            </a:r>
            <a:r>
              <a:rPr lang="zh-TW" altLang="en-US" sz="1200" dirty="0"/>
              <a:t>修習專題實習課程：</a:t>
            </a:r>
            <a:br>
              <a:rPr lang="zh-TW" altLang="en-US" sz="1200" dirty="0"/>
            </a:br>
            <a:r>
              <a:rPr lang="zh-TW" altLang="en-US" sz="1200" dirty="0"/>
              <a:t>開設一學分以上之實務專題課程，並完成執行產業實務之專題。</a:t>
            </a:r>
            <a:br>
              <a:rPr lang="zh-TW" altLang="en-US" sz="1200" dirty="0"/>
            </a:br>
            <a:r>
              <a:rPr lang="en-US" altLang="zh-TW" sz="1200" dirty="0"/>
              <a:t>(</a:t>
            </a:r>
            <a:r>
              <a:rPr lang="zh-TW" altLang="en-US" sz="1200" dirty="0"/>
              <a:t>三</a:t>
            </a:r>
            <a:r>
              <a:rPr lang="en-US" altLang="zh-TW" sz="1200" dirty="0"/>
              <a:t>) </a:t>
            </a:r>
            <a:r>
              <a:rPr lang="zh-TW" altLang="en-US" sz="1200" dirty="0"/>
              <a:t>參與執行產學合作案：</a:t>
            </a:r>
            <a:br>
              <a:rPr lang="zh-TW" altLang="en-US" sz="1200" dirty="0"/>
            </a:br>
            <a:r>
              <a:rPr lang="zh-TW" altLang="en-US" sz="1200" dirty="0"/>
              <a:t>參與執行本校產學合作案為期至少四點五個月。</a:t>
            </a:r>
            <a:br>
              <a:rPr lang="zh-TW" altLang="en-US" sz="1200" dirty="0"/>
            </a:br>
            <a:r>
              <a:rPr lang="en-US" altLang="zh-TW" sz="1200" dirty="0"/>
              <a:t>(</a:t>
            </a:r>
            <a:r>
              <a:rPr lang="zh-TW" altLang="en-US" sz="1200" dirty="0"/>
              <a:t>四</a:t>
            </a:r>
            <a:r>
              <a:rPr lang="en-US" altLang="zh-TW" sz="1200" dirty="0"/>
              <a:t>) </a:t>
            </a:r>
            <a:r>
              <a:rPr lang="zh-TW" altLang="en-US" sz="1200" dirty="0"/>
              <a:t>專案實習：</a:t>
            </a:r>
            <a:br>
              <a:rPr lang="zh-TW" altLang="en-US" sz="1200" dirty="0"/>
            </a:br>
            <a:r>
              <a:rPr lang="zh-TW" altLang="en-US" sz="1200" dirty="0"/>
              <a:t>畢業前</a:t>
            </a:r>
            <a:r>
              <a:rPr lang="zh-TW" altLang="en-US" sz="1200" dirty="0">
                <a:solidFill>
                  <a:srgbClr val="FF0000"/>
                </a:solidFill>
              </a:rPr>
              <a:t>單一或不同專案實習累積達三百二十小時</a:t>
            </a:r>
            <a:r>
              <a:rPr lang="zh-TW" altLang="en-US" sz="1200" dirty="0"/>
              <a:t>。</a:t>
            </a:r>
            <a:br>
              <a:rPr lang="zh-TW" altLang="en-US" sz="1200" dirty="0"/>
            </a:br>
            <a:r>
              <a:rPr lang="zh-TW" altLang="en-US" sz="1200" dirty="0"/>
              <a:t>專案實習係指參加公民營機構辦理之專案見習或短期實習；或執行公民營機構</a:t>
            </a:r>
            <a:r>
              <a:rPr lang="zh-TW" altLang="en-US" sz="1200" dirty="0" smtClean="0"/>
              <a:t>委託之</a:t>
            </a:r>
            <a:r>
              <a:rPr lang="zh-TW" altLang="en-US" sz="1200" dirty="0"/>
              <a:t>專案任務或專業服務，其實習時數可累計。</a:t>
            </a:r>
            <a:br>
              <a:rPr lang="zh-TW" altLang="en-US" sz="1200" dirty="0"/>
            </a:br>
            <a:r>
              <a:rPr lang="en-US" altLang="zh-TW" sz="1200" dirty="0"/>
              <a:t>(</a:t>
            </a:r>
            <a:r>
              <a:rPr lang="zh-TW" altLang="en-US" sz="1200" dirty="0"/>
              <a:t>五</a:t>
            </a:r>
            <a:r>
              <a:rPr lang="en-US" altLang="zh-TW" sz="1200" dirty="0"/>
              <a:t>) </a:t>
            </a:r>
            <a:r>
              <a:rPr lang="zh-TW" altLang="en-US" sz="1200" dirty="0"/>
              <a:t>各系所因系所特性與發展，產業實務實習方式得不限一款</a:t>
            </a:r>
            <a:r>
              <a:rPr lang="zh-TW" altLang="en-US" sz="1200" dirty="0" smtClean="0"/>
              <a:t>。</a:t>
            </a:r>
            <a:endParaRPr lang="zh-TW" altLang="en-US" dirty="0"/>
          </a:p>
        </p:txBody>
      </p:sp>
      <p:sp>
        <p:nvSpPr>
          <p:cNvPr id="11" name="標題 6"/>
          <p:cNvSpPr txBox="1">
            <a:spLocks/>
          </p:cNvSpPr>
          <p:nvPr/>
        </p:nvSpPr>
        <p:spPr>
          <a:xfrm>
            <a:off x="4499992" y="1493168"/>
            <a:ext cx="3740846" cy="1368152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800" b="0" kern="1200" cap="all" spc="-8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200" dirty="0" smtClean="0"/>
              <a:t>學程</a:t>
            </a:r>
            <a:endParaRPr lang="zh-TW" altLang="en-US" sz="7200" dirty="0"/>
          </a:p>
        </p:txBody>
      </p:sp>
      <p:sp>
        <p:nvSpPr>
          <p:cNvPr id="12" name="矩形 11"/>
          <p:cNvSpPr/>
          <p:nvPr/>
        </p:nvSpPr>
        <p:spPr>
          <a:xfrm>
            <a:off x="4496422" y="2717304"/>
            <a:ext cx="3744416" cy="38653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TW" sz="1200" dirty="0" smtClean="0"/>
          </a:p>
        </p:txBody>
      </p:sp>
      <p:sp>
        <p:nvSpPr>
          <p:cNvPr id="13" name="圓角矩形 12"/>
          <p:cNvSpPr/>
          <p:nvPr/>
        </p:nvSpPr>
        <p:spPr>
          <a:xfrm>
            <a:off x="4788024" y="2924944"/>
            <a:ext cx="3024336" cy="79208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/>
              <a:t>1.</a:t>
            </a:r>
            <a:r>
              <a:rPr lang="zh-TW" altLang="zh-TW" dirty="0"/>
              <a:t>英文多益</a:t>
            </a:r>
            <a:r>
              <a:rPr lang="en-US" altLang="zh-TW" dirty="0"/>
              <a:t>TOEIC</a:t>
            </a:r>
            <a:r>
              <a:rPr lang="zh-TW" altLang="zh-TW" dirty="0"/>
              <a:t>必須達到</a:t>
            </a:r>
            <a:r>
              <a:rPr lang="en-US" altLang="zh-TW" dirty="0"/>
              <a:t>750</a:t>
            </a:r>
            <a:r>
              <a:rPr lang="zh-TW" altLang="zh-TW" dirty="0"/>
              <a:t>分</a:t>
            </a:r>
            <a:r>
              <a:rPr lang="zh-TW" altLang="zh-TW" dirty="0" smtClean="0"/>
              <a:t>以上</a:t>
            </a:r>
            <a:endParaRPr lang="en-US" altLang="zh-TW" dirty="0"/>
          </a:p>
        </p:txBody>
      </p:sp>
      <p:sp>
        <p:nvSpPr>
          <p:cNvPr id="14" name="圓角矩形 13"/>
          <p:cNvSpPr/>
          <p:nvPr/>
        </p:nvSpPr>
        <p:spPr>
          <a:xfrm>
            <a:off x="4788024" y="4005064"/>
            <a:ext cx="3024336" cy="1803357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dirty="0"/>
              <a:t>2.</a:t>
            </a:r>
            <a:r>
              <a:rPr lang="zh-TW" altLang="zh-TW" dirty="0"/>
              <a:t>完成下列</a:t>
            </a:r>
            <a:r>
              <a:rPr lang="en-US" altLang="zh-TW" dirty="0"/>
              <a:t>3</a:t>
            </a:r>
            <a:r>
              <a:rPr lang="zh-TW" altLang="zh-TW" dirty="0"/>
              <a:t>項當中的一項始得畢業</a:t>
            </a:r>
          </a:p>
          <a:p>
            <a:pPr lvl="0"/>
            <a:r>
              <a:rPr lang="en-US" altLang="zh-TW" dirty="0"/>
              <a:t>(1)</a:t>
            </a:r>
            <a:r>
              <a:rPr lang="zh-TW" altLang="zh-TW" dirty="0"/>
              <a:t>海外交換至少一個學期</a:t>
            </a:r>
          </a:p>
          <a:p>
            <a:pPr lvl="0"/>
            <a:r>
              <a:rPr lang="en-US" altLang="zh-TW" dirty="0"/>
              <a:t>(2)</a:t>
            </a:r>
            <a:r>
              <a:rPr lang="zh-TW" altLang="zh-TW" dirty="0"/>
              <a:t>海外實習</a:t>
            </a:r>
            <a:r>
              <a:rPr lang="en-US" altLang="zh-TW" dirty="0"/>
              <a:t>2</a:t>
            </a:r>
            <a:r>
              <a:rPr lang="zh-TW" altLang="zh-TW" dirty="0"/>
              <a:t>個月以上</a:t>
            </a:r>
          </a:p>
          <a:p>
            <a:pPr lvl="0"/>
            <a:r>
              <a:rPr lang="en-US" altLang="zh-TW" dirty="0"/>
              <a:t>(3)</a:t>
            </a:r>
            <a:r>
              <a:rPr lang="zh-TW" altLang="zh-TW" dirty="0"/>
              <a:t>參加管院海外短期研習至少兩週以上者</a:t>
            </a:r>
          </a:p>
        </p:txBody>
      </p:sp>
    </p:spTree>
    <p:extLst>
      <p:ext uri="{BB962C8B-B14F-4D97-AF65-F5344CB8AC3E}">
        <p14:creationId xmlns:p14="http://schemas.microsoft.com/office/powerpoint/2010/main" val="140881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35696" y="6206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TW" altLang="zh-TW" dirty="0"/>
              <a:t>國立雲林科技大學國際管理學士學位學程</a:t>
            </a:r>
          </a:p>
          <a:p>
            <a:pPr algn="ctr"/>
            <a:r>
              <a:rPr lang="zh-TW" altLang="zh-TW" dirty="0"/>
              <a:t>申請畢業資格前置要求之審核表</a:t>
            </a:r>
          </a:p>
        </p:txBody>
      </p:sp>
      <p:sp>
        <p:nvSpPr>
          <p:cNvPr id="3" name="矩形 2"/>
          <p:cNvSpPr/>
          <p:nvPr/>
        </p:nvSpPr>
        <p:spPr>
          <a:xfrm>
            <a:off x="827584" y="1484784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/>
              <a:t>班級：</a:t>
            </a:r>
            <a:r>
              <a:rPr lang="zh-TW" altLang="zh-TW" u="sng" dirty="0"/>
              <a:t>　四國管四</a:t>
            </a:r>
            <a:r>
              <a:rPr lang="en-US" altLang="zh-TW" u="sng" dirty="0"/>
              <a:t>A</a:t>
            </a:r>
            <a:r>
              <a:rPr lang="zh-TW" altLang="zh-TW" u="sng" dirty="0"/>
              <a:t>　　　</a:t>
            </a:r>
            <a:r>
              <a:rPr lang="zh-TW" altLang="zh-TW" dirty="0"/>
              <a:t>　姓名：</a:t>
            </a:r>
            <a:r>
              <a:rPr lang="zh-TW" altLang="zh-TW" u="sng" dirty="0"/>
              <a:t>　　　　　　　　</a:t>
            </a:r>
            <a:r>
              <a:rPr lang="zh-TW" altLang="zh-TW" dirty="0"/>
              <a:t>　學號：</a:t>
            </a:r>
            <a:r>
              <a:rPr lang="zh-TW" altLang="zh-TW" u="sng" dirty="0"/>
              <a:t>　　　　　　　　　　</a:t>
            </a:r>
            <a:endParaRPr lang="zh-TW" altLang="zh-TW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2068610"/>
              </p:ext>
            </p:extLst>
          </p:nvPr>
        </p:nvGraphicFramePr>
        <p:xfrm>
          <a:off x="323528" y="2060848"/>
          <a:ext cx="8352927" cy="42844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6104"/>
                <a:gridCol w="2304256"/>
                <a:gridCol w="792088"/>
                <a:gridCol w="1080120"/>
                <a:gridCol w="3240359"/>
              </a:tblGrid>
              <a:tr h="6603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活動類別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活動項目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勾</a:t>
                      </a:r>
                      <a:endParaRPr lang="zh-TW" sz="1600" kern="100">
                        <a:effectLst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選</a:t>
                      </a:r>
                      <a:endParaRPr lang="zh-TW" sz="1600" kern="100">
                        <a:effectLst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處</a:t>
                      </a:r>
                      <a:endParaRPr lang="zh-TW" sz="16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參與活動情形簡述</a:t>
                      </a:r>
                      <a:endParaRPr lang="zh-TW" sz="1600" kern="100">
                        <a:effectLst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400" kern="100">
                          <a:effectLst/>
                        </a:rPr>
                        <a:t>（如完成日期、活動參與內容等）</a:t>
                      </a:r>
                      <a:endParaRPr lang="zh-TW" sz="16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佐證資料</a:t>
                      </a:r>
                      <a:endParaRPr lang="zh-TW" sz="1600" kern="100">
                        <a:effectLst/>
                      </a:endParaRP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(</a:t>
                      </a:r>
                      <a:r>
                        <a:rPr lang="zh-TW" sz="1600" kern="100">
                          <a:effectLst/>
                        </a:rPr>
                        <a:t>以下由系學程審核</a:t>
                      </a:r>
                      <a:r>
                        <a:rPr lang="en-US" sz="1600" kern="100">
                          <a:effectLst/>
                        </a:rPr>
                        <a:t>)</a:t>
                      </a:r>
                      <a:endParaRPr lang="zh-TW" sz="16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301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語文門檻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TOEIC</a:t>
                      </a:r>
                      <a:r>
                        <a:rPr lang="zh-TW" sz="1800" kern="100" dirty="0">
                          <a:effectLst/>
                        </a:rPr>
                        <a:t>達到</a:t>
                      </a:r>
                      <a:r>
                        <a:rPr lang="en-US" sz="1800" kern="100" dirty="0">
                          <a:effectLst/>
                        </a:rPr>
                        <a:t>750</a:t>
                      </a:r>
                      <a:r>
                        <a:rPr lang="zh-TW" sz="1800" kern="100" dirty="0">
                          <a:effectLst/>
                        </a:rPr>
                        <a:t>分以上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kern="100" dirty="0" smtClean="0">
                          <a:effectLst/>
                          <a:latin typeface="新細明體"/>
                          <a:ea typeface="新細明體"/>
                        </a:rPr>
                        <a:t>□</a:t>
                      </a:r>
                      <a:r>
                        <a:rPr lang="zh-TW" sz="1600" kern="100" dirty="0" smtClean="0">
                          <a:effectLst/>
                        </a:rPr>
                        <a:t>英文</a:t>
                      </a:r>
                      <a:r>
                        <a:rPr lang="zh-TW" sz="1600" kern="100" dirty="0">
                          <a:effectLst/>
                        </a:rPr>
                        <a:t>檢定證書影本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725667">
                <a:tc rowSpan="3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國際移動力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50825" indent="-250825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Ⅰ</a:t>
                      </a:r>
                      <a:r>
                        <a:rPr lang="en-US" sz="1800" kern="100" dirty="0">
                          <a:effectLst/>
                        </a:rPr>
                        <a:t>.</a:t>
                      </a:r>
                      <a:r>
                        <a:rPr lang="zh-TW" sz="1800" kern="100" dirty="0">
                          <a:effectLst/>
                        </a:rPr>
                        <a:t>海外交換至少一個學期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ts val="18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1600" kern="100" dirty="0" smtClean="0">
                          <a:effectLst/>
                          <a:latin typeface="新細明體"/>
                          <a:ea typeface="新細明體"/>
                        </a:rPr>
                        <a:t>□</a:t>
                      </a:r>
                      <a:r>
                        <a:rPr lang="zh-TW" sz="1600" kern="100" dirty="0" smtClean="0">
                          <a:effectLst/>
                        </a:rPr>
                        <a:t>海外</a:t>
                      </a:r>
                      <a:r>
                        <a:rPr lang="zh-TW" sz="1600" kern="100" dirty="0">
                          <a:effectLst/>
                        </a:rPr>
                        <a:t>研習證書或交換國之修課成績單</a:t>
                      </a:r>
                    </a:p>
                    <a:p>
                      <a:pPr marL="0" lvl="0" indent="0">
                        <a:lnSpc>
                          <a:spcPts val="18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1600" kern="100" dirty="0" smtClean="0">
                          <a:effectLst/>
                          <a:latin typeface="新細明體"/>
                          <a:ea typeface="新細明體"/>
                        </a:rPr>
                        <a:t>□</a:t>
                      </a:r>
                      <a:r>
                        <a:rPr lang="zh-TW" sz="1600" kern="100" dirty="0" smtClean="0">
                          <a:effectLst/>
                        </a:rPr>
                        <a:t>學生</a:t>
                      </a:r>
                      <a:r>
                        <a:rPr lang="zh-TW" sz="1600" kern="100" dirty="0">
                          <a:effectLst/>
                        </a:rPr>
                        <a:t>出國研習成果報告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76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0825" indent="-250825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Ⅱ</a:t>
                      </a:r>
                      <a:r>
                        <a:rPr lang="en-US" sz="1800" kern="100" dirty="0">
                          <a:effectLst/>
                        </a:rPr>
                        <a:t>.</a:t>
                      </a:r>
                      <a:r>
                        <a:rPr lang="zh-TW" sz="1800" kern="100" dirty="0">
                          <a:effectLst/>
                        </a:rPr>
                        <a:t>海外實習</a:t>
                      </a:r>
                      <a:r>
                        <a:rPr lang="en-US" sz="1800" kern="100" dirty="0">
                          <a:effectLst/>
                        </a:rPr>
                        <a:t>2</a:t>
                      </a:r>
                      <a:r>
                        <a:rPr lang="zh-TW" sz="1800" kern="100" dirty="0">
                          <a:effectLst/>
                        </a:rPr>
                        <a:t>個月以上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ts val="18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1600" kern="100" dirty="0" smtClean="0">
                          <a:effectLst/>
                          <a:latin typeface="新細明體"/>
                          <a:ea typeface="新細明體"/>
                        </a:rPr>
                        <a:t>□</a:t>
                      </a:r>
                      <a:r>
                        <a:rPr lang="zh-TW" sz="1600" kern="100" dirty="0" smtClean="0">
                          <a:effectLst/>
                        </a:rPr>
                        <a:t>國</a:t>
                      </a:r>
                      <a:r>
                        <a:rPr lang="zh-TW" sz="1600" kern="100" dirty="0">
                          <a:effectLst/>
                        </a:rPr>
                        <a:t>管學程海外產業實務實習報告</a:t>
                      </a:r>
                    </a:p>
                    <a:p>
                      <a:pPr marL="0" lvl="0" indent="0">
                        <a:lnSpc>
                          <a:spcPts val="18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1600" kern="100" dirty="0" smtClean="0">
                          <a:effectLst/>
                          <a:latin typeface="新細明體"/>
                          <a:ea typeface="新細明體"/>
                        </a:rPr>
                        <a:t>□</a:t>
                      </a:r>
                      <a:r>
                        <a:rPr lang="zh-TW" sz="1600" kern="100" dirty="0" smtClean="0">
                          <a:effectLst/>
                        </a:rPr>
                        <a:t>實習</a:t>
                      </a:r>
                      <a:r>
                        <a:rPr lang="zh-TW" sz="1600" kern="100" dirty="0">
                          <a:effectLst/>
                        </a:rPr>
                        <a:t>合約書或實習證書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9527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0825" indent="-250825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Ⅲ</a:t>
                      </a:r>
                      <a:r>
                        <a:rPr lang="en-US" sz="1800" kern="100">
                          <a:effectLst/>
                        </a:rPr>
                        <a:t>.</a:t>
                      </a:r>
                      <a:r>
                        <a:rPr lang="zh-TW" sz="1800" kern="100">
                          <a:effectLst/>
                        </a:rPr>
                        <a:t>參加管院海外短期研習至少兩週以上者</a:t>
                      </a:r>
                      <a:endParaRPr lang="zh-TW" sz="16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 </a:t>
                      </a:r>
                      <a:endParaRPr lang="zh-TW" sz="16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ts val="18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1600" kern="100" dirty="0" smtClean="0">
                          <a:effectLst/>
                          <a:latin typeface="新細明體"/>
                          <a:ea typeface="新細明體"/>
                        </a:rPr>
                        <a:t>□</a:t>
                      </a:r>
                      <a:r>
                        <a:rPr lang="zh-TW" sz="1600" kern="100" dirty="0" smtClean="0">
                          <a:effectLst/>
                        </a:rPr>
                        <a:t>學生</a:t>
                      </a:r>
                      <a:r>
                        <a:rPr lang="zh-TW" sz="1600" kern="100" dirty="0">
                          <a:effectLst/>
                        </a:rPr>
                        <a:t>出國研習成果報告</a:t>
                      </a:r>
                      <a:endParaRPr lang="zh-TW" sz="16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540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學生簽章</a:t>
                      </a:r>
                      <a:endParaRPr lang="zh-TW" sz="11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承辦人員</a:t>
                      </a:r>
                      <a:endParaRPr lang="zh-TW" sz="1100" kern="10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主任簽章</a:t>
                      </a:r>
                      <a:endParaRPr lang="zh-TW" sz="11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223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 </a:t>
                      </a:r>
                      <a:endParaRPr lang="zh-TW" sz="11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 </a:t>
                      </a:r>
                      <a:endParaRPr lang="zh-TW" sz="11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 </a:t>
                      </a:r>
                      <a:endParaRPr lang="zh-TW" sz="11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12840" marR="1284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9628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684441"/>
              </p:ext>
            </p:extLst>
          </p:nvPr>
        </p:nvGraphicFramePr>
        <p:xfrm>
          <a:off x="323528" y="1052736"/>
          <a:ext cx="8496944" cy="265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646849"/>
                <a:gridCol w="2235675"/>
                <a:gridCol w="1614420"/>
              </a:tblGrid>
              <a:tr h="777912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rgbClr val="00B0F0"/>
                          </a:solidFill>
                        </a:rPr>
                        <a:t>國管學程</a:t>
                      </a:r>
                      <a:endParaRPr lang="en-US" altLang="zh-TW" dirty="0" smtClean="0">
                        <a:solidFill>
                          <a:srgbClr val="00B0F0"/>
                        </a:solidFill>
                      </a:endParaRPr>
                    </a:p>
                    <a:p>
                      <a:pPr algn="ctr"/>
                      <a:r>
                        <a:rPr lang="zh-TW" altLang="en-US" u="sng" dirty="0" smtClean="0"/>
                        <a:t>實務專題</a:t>
                      </a:r>
                      <a:endParaRPr lang="en-US" altLang="zh-TW" u="sng" dirty="0" smtClean="0"/>
                    </a:p>
                    <a:p>
                      <a:pPr algn="ctr"/>
                      <a:r>
                        <a:rPr lang="en-US" altLang="zh-TW" sz="1200" dirty="0" smtClean="0"/>
                        <a:t>(</a:t>
                      </a:r>
                      <a:r>
                        <a:rPr lang="zh-TW" altLang="en-US" sz="1200" dirty="0" smtClean="0"/>
                        <a:t>產業專題可抵</a:t>
                      </a:r>
                      <a:r>
                        <a:rPr lang="zh-TW" altLang="en-US" sz="1200" dirty="0" smtClean="0">
                          <a:solidFill>
                            <a:srgbClr val="00B050"/>
                          </a:solidFill>
                        </a:rPr>
                        <a:t>校</a:t>
                      </a:r>
                      <a:r>
                        <a:rPr lang="zh-TW" altLang="en-US" sz="1200" dirty="0" smtClean="0"/>
                        <a:t>的實習</a:t>
                      </a:r>
                      <a:r>
                        <a:rPr lang="en-US" altLang="zh-TW" sz="1200" dirty="0" smtClean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rgbClr val="00B050"/>
                          </a:solidFill>
                        </a:rPr>
                        <a:t>校</a:t>
                      </a:r>
                      <a:endParaRPr lang="en-US" altLang="zh-TW" dirty="0" smtClean="0">
                        <a:solidFill>
                          <a:srgbClr val="00B050"/>
                        </a:solidFill>
                      </a:endParaRPr>
                    </a:p>
                    <a:p>
                      <a:pPr algn="ctr"/>
                      <a:r>
                        <a:rPr lang="zh-TW" altLang="en-US" dirty="0" smtClean="0"/>
                        <a:t>產業實務實習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46">
                <a:tc>
                  <a:txBody>
                    <a:bodyPr/>
                    <a:lstStyle/>
                    <a:p>
                      <a:pPr lvl="0"/>
                      <a:r>
                        <a:rPr lang="en-US" altLang="zh-TW" dirty="0" smtClean="0"/>
                        <a:t>(1)</a:t>
                      </a:r>
                      <a:r>
                        <a:rPr lang="zh-TW" altLang="zh-TW" dirty="0" smtClean="0"/>
                        <a:t>海外交換至少一個學期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免</a:t>
                      </a:r>
                      <a:endParaRPr lang="en-US" altLang="zh-TW" dirty="0" smtClean="0"/>
                    </a:p>
                    <a:p>
                      <a:pPr algn="ctr"/>
                      <a:r>
                        <a:rPr lang="en-US" altLang="zh-TW" sz="12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zh-TW" altLang="en-US" sz="1200" dirty="0" smtClean="0">
                          <a:solidFill>
                            <a:srgbClr val="FF0000"/>
                          </a:solidFill>
                        </a:rPr>
                        <a:t>以學生出國研習成果報告抵免</a:t>
                      </a:r>
                      <a:r>
                        <a:rPr lang="en-US" altLang="zh-TW" sz="1200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zh-TW" alt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需實習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0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(2)-A</a:t>
                      </a:r>
                      <a:r>
                        <a:rPr lang="zh-TW" altLang="zh-TW" dirty="0" smtClean="0"/>
                        <a:t>海外實習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暑假</a:t>
                      </a:r>
                      <a:r>
                        <a:rPr lang="en-US" altLang="zh-TW" dirty="0" smtClean="0"/>
                        <a:t>2</a:t>
                      </a:r>
                      <a:r>
                        <a:rPr lang="zh-TW" altLang="en-US" dirty="0" smtClean="0"/>
                        <a:t>個月</a:t>
                      </a:r>
                      <a:r>
                        <a:rPr lang="en-US" altLang="zh-TW" dirty="0" smtClean="0"/>
                        <a:t>)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要修</a:t>
                      </a:r>
                      <a:endParaRPr lang="zh-TW" altLang="en-US" sz="12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免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(2)-B</a:t>
                      </a:r>
                      <a:r>
                        <a:rPr lang="zh-TW" altLang="zh-TW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海外實習</a:t>
                      </a:r>
                      <a:r>
                        <a:rPr lang="en-US" altLang="zh-TW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(</a:t>
                      </a:r>
                      <a:r>
                        <a:rPr lang="zh-TW" altLang="en-US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學期中</a:t>
                      </a:r>
                      <a:r>
                        <a:rPr lang="en-US" altLang="zh-TW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)</a:t>
                      </a:r>
                      <a:endParaRPr lang="zh-TW" altLang="en-US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免</a:t>
                      </a:r>
                      <a:endParaRPr lang="en-US" altLang="zh-TW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</a:t>
                      </a:r>
                      <a:r>
                        <a:rPr lang="zh-TW" altLang="zh-TW" sz="1200" kern="100" dirty="0" smtClean="0">
                          <a:effectLst/>
                        </a:rPr>
                        <a:t>海外產業實務實習報告</a:t>
                      </a:r>
                      <a:r>
                        <a:rPr lang="zh-TW" altLang="en-US" sz="1200" kern="100" dirty="0" smtClean="0">
                          <a:effectLst/>
                        </a:rPr>
                        <a:t>抵免</a:t>
                      </a:r>
                      <a:r>
                        <a:rPr lang="en-US" altLang="zh-TW" sz="1200" kern="100" dirty="0" smtClean="0">
                          <a:effectLst/>
                        </a:rPr>
                        <a:t>)</a:t>
                      </a:r>
                      <a:endParaRPr lang="zh-TW" altLang="en-US" sz="12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免</a:t>
                      </a:r>
                      <a:endParaRPr lang="zh-TW" altLang="en-US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281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(3)</a:t>
                      </a:r>
                      <a:r>
                        <a:rPr lang="zh-TW" altLang="zh-TW" dirty="0" smtClean="0"/>
                        <a:t>參加管院海外短期研習至少兩週以上者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要修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需實習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323528" y="3861048"/>
            <a:ext cx="8496944" cy="28931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400" dirty="0"/>
              <a:t>本校產業實務實習方式至少應符合下列各款之一：</a:t>
            </a:r>
            <a:br>
              <a:rPr lang="zh-TW" altLang="en-US" sz="1400" dirty="0"/>
            </a:br>
            <a:r>
              <a:rPr lang="en-US" altLang="zh-TW" sz="1400" dirty="0"/>
              <a:t>(</a:t>
            </a:r>
            <a:r>
              <a:rPr lang="zh-TW" altLang="en-US" sz="1400" dirty="0"/>
              <a:t>一</a:t>
            </a:r>
            <a:r>
              <a:rPr lang="en-US" altLang="zh-TW" sz="1400" dirty="0"/>
              <a:t>) </a:t>
            </a:r>
            <a:r>
              <a:rPr lang="zh-TW" altLang="en-US" sz="1400" dirty="0"/>
              <a:t>修習產業實習課程：</a:t>
            </a:r>
            <a:br>
              <a:rPr lang="zh-TW" altLang="en-US" sz="1400" dirty="0"/>
            </a:br>
            <a:r>
              <a:rPr lang="zh-TW" altLang="en-US" sz="1400" dirty="0"/>
              <a:t>開設二學分以上之產業實習課程，且需在</a:t>
            </a:r>
            <a:r>
              <a:rPr lang="zh-TW" altLang="en-US" sz="1400" dirty="0">
                <a:solidFill>
                  <a:srgbClr val="FF0000"/>
                </a:solidFill>
              </a:rPr>
              <a:t>同一機構</a:t>
            </a:r>
            <a:r>
              <a:rPr lang="zh-TW" altLang="en-US" sz="1400" dirty="0"/>
              <a:t>連續實習</a:t>
            </a:r>
            <a:r>
              <a:rPr lang="zh-TW" altLang="en-US" sz="1400" dirty="0">
                <a:solidFill>
                  <a:srgbClr val="FF0000"/>
                </a:solidFill>
              </a:rPr>
              <a:t>八週以上</a:t>
            </a:r>
            <a:r>
              <a:rPr lang="zh-TW" altLang="en-US" sz="1400" dirty="0"/>
              <a:t>，及實習時數</a:t>
            </a:r>
            <a:br>
              <a:rPr lang="zh-TW" altLang="en-US" sz="1400" dirty="0"/>
            </a:br>
            <a:r>
              <a:rPr lang="zh-TW" altLang="en-US" sz="1400" dirty="0"/>
              <a:t>應達</a:t>
            </a:r>
            <a:r>
              <a:rPr lang="zh-TW" altLang="en-US" sz="1400" dirty="0">
                <a:solidFill>
                  <a:srgbClr val="FF0000"/>
                </a:solidFill>
              </a:rPr>
              <a:t>三百二十</a:t>
            </a:r>
            <a:r>
              <a:rPr lang="zh-TW" altLang="en-US" sz="1400" dirty="0"/>
              <a:t>小時（含各系、所訂定定期返校之座談會或研習活動等）。</a:t>
            </a:r>
            <a:br>
              <a:rPr lang="zh-TW" altLang="en-US" sz="1400" dirty="0"/>
            </a:br>
            <a:r>
              <a:rPr lang="en-US" altLang="zh-TW" sz="1400" b="1" dirty="0">
                <a:solidFill>
                  <a:srgbClr val="0000CC"/>
                </a:solidFill>
              </a:rPr>
              <a:t>(</a:t>
            </a:r>
            <a:r>
              <a:rPr lang="zh-TW" altLang="en-US" sz="1400" b="1" dirty="0">
                <a:solidFill>
                  <a:srgbClr val="0000CC"/>
                </a:solidFill>
              </a:rPr>
              <a:t>二</a:t>
            </a:r>
            <a:r>
              <a:rPr lang="en-US" altLang="zh-TW" sz="1400" b="1" dirty="0">
                <a:solidFill>
                  <a:srgbClr val="0000CC"/>
                </a:solidFill>
              </a:rPr>
              <a:t>) </a:t>
            </a:r>
            <a:r>
              <a:rPr lang="zh-TW" altLang="en-US" sz="1400" b="1" dirty="0">
                <a:solidFill>
                  <a:srgbClr val="0000CC"/>
                </a:solidFill>
              </a:rPr>
              <a:t>修習專題實習課程：</a:t>
            </a:r>
            <a:br>
              <a:rPr lang="zh-TW" altLang="en-US" sz="1400" b="1" dirty="0">
                <a:solidFill>
                  <a:srgbClr val="0000CC"/>
                </a:solidFill>
              </a:rPr>
            </a:br>
            <a:r>
              <a:rPr lang="zh-TW" altLang="en-US" sz="1400" b="1" dirty="0">
                <a:solidFill>
                  <a:srgbClr val="0000CC"/>
                </a:solidFill>
              </a:rPr>
              <a:t>開設一學分以上之實務專題課程，並完成執行產業實務之專題。</a:t>
            </a:r>
            <a:r>
              <a:rPr lang="zh-TW" altLang="en-US" sz="1400" dirty="0"/>
              <a:t/>
            </a:r>
            <a:br>
              <a:rPr lang="zh-TW" altLang="en-US" sz="1400" dirty="0"/>
            </a:br>
            <a:r>
              <a:rPr lang="en-US" altLang="zh-TW" sz="1400" dirty="0"/>
              <a:t>(</a:t>
            </a:r>
            <a:r>
              <a:rPr lang="zh-TW" altLang="en-US" sz="1400" dirty="0"/>
              <a:t>三</a:t>
            </a:r>
            <a:r>
              <a:rPr lang="en-US" altLang="zh-TW" sz="1400" dirty="0"/>
              <a:t>) </a:t>
            </a:r>
            <a:r>
              <a:rPr lang="zh-TW" altLang="en-US" sz="1400" dirty="0"/>
              <a:t>參與執行產學合作案：</a:t>
            </a:r>
            <a:br>
              <a:rPr lang="zh-TW" altLang="en-US" sz="1400" dirty="0"/>
            </a:br>
            <a:r>
              <a:rPr lang="zh-TW" altLang="en-US" sz="1400" dirty="0"/>
              <a:t>參與執行本校產學合作案為期至少四點五個月。</a:t>
            </a:r>
            <a:br>
              <a:rPr lang="zh-TW" altLang="en-US" sz="1400" dirty="0"/>
            </a:br>
            <a:r>
              <a:rPr lang="en-US" altLang="zh-TW" sz="1400" dirty="0"/>
              <a:t>(</a:t>
            </a:r>
            <a:r>
              <a:rPr lang="zh-TW" altLang="en-US" sz="1400" dirty="0"/>
              <a:t>四</a:t>
            </a:r>
            <a:r>
              <a:rPr lang="en-US" altLang="zh-TW" sz="1400" dirty="0"/>
              <a:t>) </a:t>
            </a:r>
            <a:r>
              <a:rPr lang="zh-TW" altLang="en-US" sz="1400" dirty="0"/>
              <a:t>專案實習：</a:t>
            </a:r>
            <a:br>
              <a:rPr lang="zh-TW" altLang="en-US" sz="1400" dirty="0"/>
            </a:br>
            <a:r>
              <a:rPr lang="zh-TW" altLang="en-US" sz="1400" dirty="0"/>
              <a:t>畢業前</a:t>
            </a:r>
            <a:r>
              <a:rPr lang="zh-TW" altLang="en-US" sz="1400" dirty="0">
                <a:solidFill>
                  <a:srgbClr val="FF0000"/>
                </a:solidFill>
              </a:rPr>
              <a:t>單一或不同專案實習累積達三百二十小時</a:t>
            </a:r>
            <a:r>
              <a:rPr lang="zh-TW" altLang="en-US" sz="1400" dirty="0"/>
              <a:t>。</a:t>
            </a:r>
            <a:br>
              <a:rPr lang="zh-TW" altLang="en-US" sz="1400" dirty="0"/>
            </a:br>
            <a:r>
              <a:rPr lang="zh-TW" altLang="en-US" sz="1400" dirty="0"/>
              <a:t>專案實習係指參加公民營機構辦理之專案見習或短期實習；或執行公民營機構委託之專案任務或專業服務，其實習時數可累計。</a:t>
            </a:r>
            <a:br>
              <a:rPr lang="zh-TW" altLang="en-US" sz="1400" dirty="0"/>
            </a:br>
            <a:r>
              <a:rPr lang="en-US" altLang="zh-TW" sz="1400" dirty="0"/>
              <a:t>(</a:t>
            </a:r>
            <a:r>
              <a:rPr lang="zh-TW" altLang="en-US" sz="1400" dirty="0"/>
              <a:t>五</a:t>
            </a:r>
            <a:r>
              <a:rPr lang="en-US" altLang="zh-TW" sz="1400" dirty="0"/>
              <a:t>) </a:t>
            </a:r>
            <a:r>
              <a:rPr lang="zh-TW" altLang="en-US" sz="1400" dirty="0"/>
              <a:t>各系所因系所特性與發展，產業實務實習方式得不限一款</a:t>
            </a:r>
            <a:r>
              <a:rPr lang="zh-TW" altLang="en-US" sz="1400" dirty="0" smtClean="0"/>
              <a:t>。</a:t>
            </a:r>
            <a:endParaRPr lang="zh-TW" altLang="en-US" sz="1400" dirty="0"/>
          </a:p>
        </p:txBody>
      </p:sp>
      <p:sp>
        <p:nvSpPr>
          <p:cNvPr id="4" name="文字版面配置區 7"/>
          <p:cNvSpPr txBox="1">
            <a:spLocks/>
          </p:cNvSpPr>
          <p:nvPr/>
        </p:nvSpPr>
        <p:spPr>
          <a:xfrm>
            <a:off x="685800" y="98281"/>
            <a:ext cx="7772400" cy="81043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4800" dirty="0" smtClean="0"/>
              <a:t>校、學程畢業門檻規定</a:t>
            </a:r>
            <a:endParaRPr lang="zh-TW" altLang="en-US" sz="4800" dirty="0"/>
          </a:p>
        </p:txBody>
      </p:sp>
    </p:spTree>
    <p:extLst>
      <p:ext uri="{BB962C8B-B14F-4D97-AF65-F5344CB8AC3E}">
        <p14:creationId xmlns:p14="http://schemas.microsoft.com/office/powerpoint/2010/main" val="140195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基本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本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1281</TotalTime>
  <Words>334</Words>
  <Application>Microsoft Office PowerPoint</Application>
  <PresentationFormat>如螢幕大小 (4:3)</PresentationFormat>
  <Paragraphs>68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基本</vt:lpstr>
      <vt:lpstr>校實習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校實習</dc:title>
  <dc:creator>Administrator</dc:creator>
  <cp:lastModifiedBy>ASUS</cp:lastModifiedBy>
  <cp:revision>44</cp:revision>
  <dcterms:created xsi:type="dcterms:W3CDTF">2018-01-09T05:30:30Z</dcterms:created>
  <dcterms:modified xsi:type="dcterms:W3CDTF">2018-03-14T08:44:29Z</dcterms:modified>
</cp:coreProperties>
</file>